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66" r:id="rId3"/>
    <p:sldId id="257" r:id="rId4"/>
    <p:sldId id="258" r:id="rId5"/>
    <p:sldId id="259" r:id="rId6"/>
    <p:sldId id="267" r:id="rId7"/>
    <p:sldId id="260" r:id="rId8"/>
    <p:sldId id="261" r:id="rId9"/>
    <p:sldId id="262" r:id="rId10"/>
    <p:sldId id="268" r:id="rId11"/>
    <p:sldId id="263" r:id="rId12"/>
    <p:sldId id="269" r:id="rId13"/>
    <p:sldId id="270" r:id="rId14"/>
    <p:sldId id="264" r:id="rId15"/>
    <p:sldId id="271" r:id="rId16"/>
    <p:sldId id="272" r:id="rId17"/>
    <p:sldId id="265" r:id="rId18"/>
    <p:sldId id="273" r:id="rId19"/>
  </p:sldIdLst>
  <p:sldSz cx="14630400" cy="8229600"/>
  <p:notesSz cx="8229600" cy="14630400"/>
  <p:embeddedFontLst>
    <p:embeddedFont>
      <p:font typeface="Brygada 1918" panose="020B0604020202020204" charset="0"/>
      <p:regular r:id="rId21"/>
    </p:embeddedFont>
    <p:embeddedFont>
      <p:font typeface="Brygada 1918 Semi Bold" panose="020B0604020202020204" charset="0"/>
      <p:regular r:id="rId22"/>
    </p:embeddedFont>
  </p:embeddedFontLst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0" d="100"/>
          <a:sy n="60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2817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253E57-1EF8-DF74-E284-61447F4A7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5F9D7F-BE6B-0574-AFD5-1957DCA9DB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F459A9-57B8-B20A-C404-7E84180841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1929DD-F1E6-7EE0-277A-3EDAF15112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925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6E4430-8B94-A99E-66C0-789F615AD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E73526-F59A-288F-1D0F-F3F8D139DD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30335E-3AF6-E306-B29B-379ACE224A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264D41-F188-2B52-5E00-4A10CC4FF7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0023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99D1C6-FB73-9F4E-0D93-620F0678A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B3A874-8983-068F-9311-B20D42B1D9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85A0F2-EB40-A1E9-0C70-ACB2211349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0575D4-B490-E469-7611-A49BA7AF87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238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2FD8FD-EFE4-CFE9-4C90-887B10EE9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7665B8-9FBA-61F7-B946-5B3004B421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55C93B-BD85-96F0-FE38-808089A928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B00BC-CC2F-6A54-0382-A6DBA2DB80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284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E3CD3-CA4B-CDC2-2DA5-6EB01C1FB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9A6577-D323-5063-1B51-A0906EDCFF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FD2B2F-D57E-A93A-54F5-FBEB980E1E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39ACB2-BE91-256E-A380-7B4AB0D550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409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3A8A6-A25D-BF3F-14B1-8BB3461B2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57E289-1350-D767-BF91-FFABD6E480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4ADF98-19B7-4D75-F0D2-34FD00488E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CEDB87-8FDA-05D4-E107-98A89E519F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00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9490C-A49B-C39D-9018-E97ED3B18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48894C-1340-29D2-8BC7-03E5E70680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147A67-3AC2-3610-5F09-CB2BBB5908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3233E-91D2-682C-9300-D570AE2045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644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5C04B-8B03-B1BE-8093-A471648758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66A3B2-9D2F-3361-6B88-58579C8B14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14981E-58B1-E986-17EE-65D51C170D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A13B3-78D4-EB29-8E25-0A15B76DD1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3134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1C064"/>
          </a:solidFill>
          <a:ln/>
        </p:spPr>
        <p:txBody>
          <a:bodyPr/>
          <a:lstStyle/>
          <a:p>
            <a:endParaRPr lang="es-419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EBD4"/>
          </a:solidFill>
          <a:ln/>
        </p:spPr>
        <p:txBody>
          <a:bodyPr/>
          <a:lstStyle/>
          <a:p>
            <a:endParaRPr lang="es-419"/>
          </a:p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1C064"/>
          </a:solidFill>
          <a:ln/>
        </p:spPr>
        <p:txBody>
          <a:bodyPr/>
          <a:lstStyle/>
          <a:p>
            <a:endParaRPr lang="es-419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EBD4"/>
          </a:solidFill>
          <a:ln/>
        </p:spPr>
        <p:txBody>
          <a:bodyPr/>
          <a:lstStyle/>
          <a:p>
            <a:endParaRPr lang="es-419"/>
          </a:p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1C064"/>
          </a:solidFill>
          <a:ln/>
        </p:spPr>
        <p:txBody>
          <a:bodyPr/>
          <a:lstStyle/>
          <a:p>
            <a:endParaRPr lang="es-419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EBD4"/>
          </a:solidFill>
          <a:ln/>
        </p:spPr>
        <p:txBody>
          <a:bodyPr/>
          <a:lstStyle/>
          <a:p>
            <a:endParaRPr lang="es-419"/>
          </a:p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1C064"/>
          </a:solidFill>
          <a:ln/>
        </p:spPr>
        <p:txBody>
          <a:bodyPr/>
          <a:lstStyle/>
          <a:p>
            <a:endParaRPr lang="es-419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EBD4"/>
          </a:solidFill>
          <a:ln/>
        </p:spPr>
        <p:txBody>
          <a:bodyPr/>
          <a:lstStyle/>
          <a:p>
            <a:endParaRPr lang="es-419"/>
          </a:p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1C064"/>
          </a:solidFill>
          <a:ln/>
        </p:spPr>
        <p:txBody>
          <a:bodyPr/>
          <a:lstStyle/>
          <a:p>
            <a:endParaRPr lang="es-419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EBD4"/>
          </a:solidFill>
          <a:ln/>
        </p:spPr>
        <p:txBody>
          <a:bodyPr/>
          <a:lstStyle/>
          <a:p>
            <a:endParaRPr lang="es-419"/>
          </a:p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1C064"/>
          </a:solidFill>
          <a:ln/>
        </p:spPr>
        <p:txBody>
          <a:bodyPr/>
          <a:lstStyle/>
          <a:p>
            <a:endParaRPr lang="es-419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EBD4"/>
          </a:solidFill>
          <a:ln/>
        </p:spPr>
        <p:txBody>
          <a:bodyPr/>
          <a:lstStyle/>
          <a:p>
            <a:endParaRPr lang="es-419"/>
          </a:p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1C064"/>
          </a:solidFill>
          <a:ln/>
        </p:spPr>
        <p:txBody>
          <a:bodyPr/>
          <a:lstStyle/>
          <a:p>
            <a:endParaRPr lang="es-419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EBD4"/>
          </a:solidFill>
          <a:ln/>
        </p:spPr>
        <p:txBody>
          <a:bodyPr/>
          <a:lstStyle/>
          <a:p>
            <a:endParaRPr lang="es-419"/>
          </a:p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1C064"/>
          </a:solidFill>
          <a:ln/>
        </p:spPr>
        <p:txBody>
          <a:bodyPr/>
          <a:lstStyle/>
          <a:p>
            <a:endParaRPr lang="es-419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EBD4"/>
          </a:solidFill>
          <a:ln/>
        </p:spPr>
        <p:txBody>
          <a:bodyPr/>
          <a:lstStyle/>
          <a:p>
            <a:endParaRPr lang="es-419"/>
          </a:p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1C064"/>
          </a:solidFill>
          <a:ln/>
        </p:spPr>
        <p:txBody>
          <a:bodyPr/>
          <a:lstStyle/>
          <a:p>
            <a:endParaRPr lang="es-419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EBD4"/>
          </a:solidFill>
          <a:ln/>
        </p:spPr>
        <p:txBody>
          <a:bodyPr/>
          <a:lstStyle/>
          <a:p>
            <a:endParaRPr lang="es-419"/>
          </a:p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1C064"/>
          </a:solidFill>
          <a:ln/>
        </p:spPr>
        <p:txBody>
          <a:bodyPr/>
          <a:lstStyle/>
          <a:p>
            <a:endParaRPr lang="es-419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EBD4"/>
          </a:solidFill>
          <a:ln/>
        </p:spPr>
        <p:txBody>
          <a:bodyPr/>
          <a:lstStyle/>
          <a:p>
            <a:endParaRPr lang="es-419"/>
          </a:p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3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EBD4">
              <a:alpha val="85000"/>
            </a:srgbClr>
          </a:solidFill>
          <a:ln/>
        </p:spPr>
        <p:txBody>
          <a:bodyPr/>
          <a:lstStyle/>
          <a:p>
            <a:endParaRPr lang="es-419"/>
          </a:p>
        </p:txBody>
      </p:sp>
      <p:sp>
        <p:nvSpPr>
          <p:cNvPr id="4" name="Text 1"/>
          <p:cNvSpPr/>
          <p:nvPr/>
        </p:nvSpPr>
        <p:spPr>
          <a:xfrm>
            <a:off x="1082453" y="3262941"/>
            <a:ext cx="13139261" cy="19970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200"/>
              </a:lnSpc>
              <a:buNone/>
            </a:pPr>
            <a:r>
              <a:rPr lang="en-US" sz="4150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EDUCACIÓN TRASFORMADORA BASADA EN ENFOQUES PARA DESARROLLAR UNA CULTURA DE RESPETO IGUALDAD Y JUSTICIA SOCIAL</a:t>
            </a:r>
            <a:endParaRPr lang="en-US" sz="4150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1A62F84-D0F8-B2A8-A778-AD7C080094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9545" y="525699"/>
            <a:ext cx="3471309" cy="244392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A957C-5D3A-2127-FE07-4675F0A8D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18">
            <a:extLst>
              <a:ext uri="{FF2B5EF4-FFF2-40B4-BE49-F238E27FC236}">
                <a16:creationId xmlns:a16="http://schemas.microsoft.com/office/drawing/2014/main" id="{994796F3-1ADF-28F5-4650-32B52C38F15B}"/>
              </a:ext>
            </a:extLst>
          </p:cNvPr>
          <p:cNvSpPr/>
          <p:nvPr/>
        </p:nvSpPr>
        <p:spPr>
          <a:xfrm>
            <a:off x="625197" y="2606649"/>
            <a:ext cx="13380006" cy="29885"/>
          </a:xfrm>
          <a:prstGeom prst="rect">
            <a:avLst/>
          </a:prstGeom>
          <a:solidFill>
            <a:srgbClr val="403011">
              <a:alpha val="50000"/>
            </a:srgbClr>
          </a:solidFill>
          <a:ln/>
        </p:spPr>
        <p:txBody>
          <a:bodyPr/>
          <a:lstStyle/>
          <a:p>
            <a:endParaRPr lang="es-419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E5C12192-9B92-D742-64B5-555178305D95}"/>
              </a:ext>
            </a:extLst>
          </p:cNvPr>
          <p:cNvSpPr/>
          <p:nvPr/>
        </p:nvSpPr>
        <p:spPr>
          <a:xfrm>
            <a:off x="1283146" y="3005941"/>
            <a:ext cx="12064108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El Enfoque de Género (o Perspectiva de Género) es una herramienta conceptual y metodológica que se utiliza para analizar y mostrar que las diferencias entre mujeres y hombres, y otras identidades de género, se deben principalmente a construcciones culturales y sociales (el género), y no solo a su determinación biológica (el sexo). Su objetivo fundamental es identificar, cuestionar y transformar las relaciones desiguales de poder que históricamente han resultado en la subordinación y discriminación de las mujeres y de la diversidad sexo-genérica.</a:t>
            </a:r>
            <a:endParaRPr lang="en-US" sz="2000" dirty="0"/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B86FB7AF-F08B-4C56-0DF0-2A677BFD1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8993" y="176082"/>
            <a:ext cx="1618342" cy="1139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689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0673" y="745767"/>
            <a:ext cx="5948958" cy="4432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450"/>
              </a:lnSpc>
              <a:buNone/>
            </a:pPr>
            <a:r>
              <a:rPr lang="en-US" sz="2750" dirty="0" err="1">
                <a:solidFill>
                  <a:schemeClr val="accent1">
                    <a:lumMod val="75000"/>
                  </a:schemeClr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Definición</a:t>
            </a:r>
            <a:r>
              <a:rPr lang="en-US" sz="2750" dirty="0">
                <a:solidFill>
                  <a:schemeClr val="accent1">
                    <a:lumMod val="75000"/>
                  </a:schemeClr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 del Enfoque de Género</a:t>
            </a:r>
            <a:endParaRPr lang="en-US" sz="275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620674" y="1525256"/>
            <a:ext cx="13389054" cy="3546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4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El enfoque de </a:t>
            </a:r>
            <a:r>
              <a:rPr lang="en-US" sz="28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género</a:t>
            </a:r>
            <a:r>
              <a:rPr lang="en-US" sz="24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 parte de la distinción clave entre sexo y género: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620673" y="2473773"/>
            <a:ext cx="2216825" cy="2770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2800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Sexo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20674" y="2928116"/>
            <a:ext cx="6309516" cy="5676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Se refiere a las características biológicas y fisiológicas (anatómico-fisiológicas) con las que nacen las personas (hombre, mujer, intersexual).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539157" y="2473773"/>
            <a:ext cx="2216825" cy="2770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2800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Género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7531538" y="2835127"/>
            <a:ext cx="6124632" cy="1419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Se refiere a los roles, comportamientos, actividades y atributos que cada sociedad en un momento histórico determinado considera apropiados para mujeres y hombres, así como las relaciones entre ellos. El género es una construcción social, histórica y cultural que, a menudo, establece jerarquías y justifica la desigualdad.</a:t>
            </a:r>
            <a:endParaRPr lang="en-US" sz="2000" dirty="0"/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id="{5722795D-6572-BDA3-6AAD-93BD740EB5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8993" y="176082"/>
            <a:ext cx="1618342" cy="113937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7AE8F-DC42-DE65-8B2C-50A8A392C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6">
            <a:extLst>
              <a:ext uri="{FF2B5EF4-FFF2-40B4-BE49-F238E27FC236}">
                <a16:creationId xmlns:a16="http://schemas.microsoft.com/office/drawing/2014/main" id="{A8D5BC93-4746-8D67-9A1D-F051B4EAB26A}"/>
              </a:ext>
            </a:extLst>
          </p:cNvPr>
          <p:cNvSpPr/>
          <p:nvPr/>
        </p:nvSpPr>
        <p:spPr>
          <a:xfrm>
            <a:off x="975361" y="1691783"/>
            <a:ext cx="12418664" cy="3546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8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El Enfoque de Género es la lente de análisis que permite:</a:t>
            </a:r>
            <a:endParaRPr lang="en-US" sz="2800" dirty="0"/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3C89343E-C7D8-B93D-BF0A-0AFB13267486}"/>
              </a:ext>
            </a:extLst>
          </p:cNvPr>
          <p:cNvSpPr/>
          <p:nvPr/>
        </p:nvSpPr>
        <p:spPr>
          <a:xfrm>
            <a:off x="1108353" y="3216617"/>
            <a:ext cx="4078724" cy="177284"/>
          </a:xfrm>
          <a:prstGeom prst="roundRect">
            <a:avLst>
              <a:gd name="adj" fmla="val 150058"/>
            </a:avLst>
          </a:prstGeom>
          <a:solidFill>
            <a:srgbClr val="626C3B"/>
          </a:solidFill>
          <a:ln w="7620">
            <a:solidFill>
              <a:srgbClr val="7B8554"/>
            </a:solidFill>
            <a:prstDash val="solid"/>
          </a:ln>
        </p:spPr>
        <p:txBody>
          <a:bodyPr/>
          <a:lstStyle/>
          <a:p>
            <a:endParaRPr lang="es-419" sz="320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1C8E9B05-8B17-A0C7-AE3D-804F578B8566}"/>
              </a:ext>
            </a:extLst>
          </p:cNvPr>
          <p:cNvSpPr/>
          <p:nvPr/>
        </p:nvSpPr>
        <p:spPr>
          <a:xfrm>
            <a:off x="842368" y="3039333"/>
            <a:ext cx="531971" cy="531971"/>
          </a:xfrm>
          <a:prstGeom prst="roundRect">
            <a:avLst>
              <a:gd name="adj" fmla="val 85945"/>
            </a:avLst>
          </a:prstGeom>
          <a:solidFill>
            <a:srgbClr val="626C3B"/>
          </a:solidFill>
          <a:ln w="7620">
            <a:solidFill>
              <a:srgbClr val="7B8554"/>
            </a:solidFill>
            <a:prstDash val="solid"/>
          </a:ln>
        </p:spPr>
        <p:txBody>
          <a:bodyPr/>
          <a:lstStyle/>
          <a:p>
            <a:endParaRPr lang="es-419" sz="3200"/>
          </a:p>
        </p:txBody>
      </p:sp>
      <p:pic>
        <p:nvPicPr>
          <p:cNvPr id="11" name="Image 0" descr="preencoded.png">
            <a:extLst>
              <a:ext uri="{FF2B5EF4-FFF2-40B4-BE49-F238E27FC236}">
                <a16:creationId xmlns:a16="http://schemas.microsoft.com/office/drawing/2014/main" id="{732B7105-B521-254E-392D-EC7268C04E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361" y="3139108"/>
            <a:ext cx="265986" cy="332423"/>
          </a:xfrm>
          <a:prstGeom prst="rect">
            <a:avLst/>
          </a:prstGeom>
        </p:spPr>
      </p:pic>
      <p:sp>
        <p:nvSpPr>
          <p:cNvPr id="12" name="Text 9">
            <a:extLst>
              <a:ext uri="{FF2B5EF4-FFF2-40B4-BE49-F238E27FC236}">
                <a16:creationId xmlns:a16="http://schemas.microsoft.com/office/drawing/2014/main" id="{EC4AA00D-6951-D39C-D7E7-106A1B880A17}"/>
              </a:ext>
            </a:extLst>
          </p:cNvPr>
          <p:cNvSpPr/>
          <p:nvPr/>
        </p:nvSpPr>
        <p:spPr>
          <a:xfrm>
            <a:off x="1019652" y="3748588"/>
            <a:ext cx="2216825" cy="2770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2800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Visibilizar</a:t>
            </a:r>
            <a:endParaRPr lang="en-US" sz="2800" dirty="0"/>
          </a:p>
        </p:txBody>
      </p:sp>
      <p:sp>
        <p:nvSpPr>
          <p:cNvPr id="13" name="Text 10">
            <a:extLst>
              <a:ext uri="{FF2B5EF4-FFF2-40B4-BE49-F238E27FC236}">
                <a16:creationId xmlns:a16="http://schemas.microsoft.com/office/drawing/2014/main" id="{0C261A44-5C6F-A0FD-8B20-DA1AE317C93C}"/>
              </a:ext>
            </a:extLst>
          </p:cNvPr>
          <p:cNvSpPr/>
          <p:nvPr/>
        </p:nvSpPr>
        <p:spPr>
          <a:xfrm>
            <a:off x="1019652" y="4131970"/>
            <a:ext cx="3990261" cy="1135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Las diferencias, necesidades, intereses y prioridades específicas de mujeres y hombres, y cómo son afectadas de manera diferenciada por las políticas y estructuras sociales.</a:t>
            </a:r>
            <a:endParaRPr lang="en-US" sz="2000" dirty="0"/>
          </a:p>
        </p:txBody>
      </p:sp>
      <p:sp>
        <p:nvSpPr>
          <p:cNvPr id="14" name="Shape 11">
            <a:extLst>
              <a:ext uri="{FF2B5EF4-FFF2-40B4-BE49-F238E27FC236}">
                <a16:creationId xmlns:a16="http://schemas.microsoft.com/office/drawing/2014/main" id="{6C1233FA-9C79-8826-8E72-5EE09A62255A}"/>
              </a:ext>
            </a:extLst>
          </p:cNvPr>
          <p:cNvSpPr/>
          <p:nvPr/>
        </p:nvSpPr>
        <p:spPr>
          <a:xfrm>
            <a:off x="5630466" y="2950632"/>
            <a:ext cx="4078724" cy="177284"/>
          </a:xfrm>
          <a:prstGeom prst="roundRect">
            <a:avLst>
              <a:gd name="adj" fmla="val 150058"/>
            </a:avLst>
          </a:prstGeom>
          <a:solidFill>
            <a:srgbClr val="83792E"/>
          </a:solidFill>
          <a:ln w="7620">
            <a:solidFill>
              <a:srgbClr val="9C9247"/>
            </a:solidFill>
            <a:prstDash val="solid"/>
          </a:ln>
        </p:spPr>
        <p:txBody>
          <a:bodyPr/>
          <a:lstStyle/>
          <a:p>
            <a:endParaRPr lang="es-419" sz="3200"/>
          </a:p>
        </p:txBody>
      </p:sp>
      <p:sp>
        <p:nvSpPr>
          <p:cNvPr id="15" name="Shape 12">
            <a:extLst>
              <a:ext uri="{FF2B5EF4-FFF2-40B4-BE49-F238E27FC236}">
                <a16:creationId xmlns:a16="http://schemas.microsoft.com/office/drawing/2014/main" id="{989A632C-89F1-BEAB-E378-4F0FAF3CA51D}"/>
              </a:ext>
            </a:extLst>
          </p:cNvPr>
          <p:cNvSpPr/>
          <p:nvPr/>
        </p:nvSpPr>
        <p:spPr>
          <a:xfrm>
            <a:off x="5364481" y="2773348"/>
            <a:ext cx="531971" cy="531971"/>
          </a:xfrm>
          <a:prstGeom prst="roundRect">
            <a:avLst>
              <a:gd name="adj" fmla="val 85945"/>
            </a:avLst>
          </a:prstGeom>
          <a:solidFill>
            <a:srgbClr val="83792E"/>
          </a:solidFill>
          <a:ln w="7620">
            <a:solidFill>
              <a:srgbClr val="9C9247"/>
            </a:solidFill>
            <a:prstDash val="solid"/>
          </a:ln>
        </p:spPr>
        <p:txBody>
          <a:bodyPr/>
          <a:lstStyle/>
          <a:p>
            <a:endParaRPr lang="es-419" sz="3200"/>
          </a:p>
        </p:txBody>
      </p:sp>
      <p:pic>
        <p:nvPicPr>
          <p:cNvPr id="16" name="Image 1" descr="preencoded.png">
            <a:extLst>
              <a:ext uri="{FF2B5EF4-FFF2-40B4-BE49-F238E27FC236}">
                <a16:creationId xmlns:a16="http://schemas.microsoft.com/office/drawing/2014/main" id="{7A2AF800-AF61-F0D5-20D9-CBCB619944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7473" y="2873122"/>
            <a:ext cx="265986" cy="332423"/>
          </a:xfrm>
          <a:prstGeom prst="rect">
            <a:avLst/>
          </a:prstGeom>
        </p:spPr>
      </p:pic>
      <p:sp>
        <p:nvSpPr>
          <p:cNvPr id="17" name="Text 13">
            <a:extLst>
              <a:ext uri="{FF2B5EF4-FFF2-40B4-BE49-F238E27FC236}">
                <a16:creationId xmlns:a16="http://schemas.microsoft.com/office/drawing/2014/main" id="{FB368C22-A7D0-8DCE-50D6-C46072A629A2}"/>
              </a:ext>
            </a:extLst>
          </p:cNvPr>
          <p:cNvSpPr/>
          <p:nvPr/>
        </p:nvSpPr>
        <p:spPr>
          <a:xfrm>
            <a:off x="5541765" y="3482603"/>
            <a:ext cx="2216825" cy="2770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2800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Cuestionar</a:t>
            </a:r>
            <a:endParaRPr lang="en-US" sz="2800" dirty="0"/>
          </a:p>
        </p:txBody>
      </p:sp>
      <p:sp>
        <p:nvSpPr>
          <p:cNvPr id="18" name="Text 14">
            <a:extLst>
              <a:ext uri="{FF2B5EF4-FFF2-40B4-BE49-F238E27FC236}">
                <a16:creationId xmlns:a16="http://schemas.microsoft.com/office/drawing/2014/main" id="{4C6A16E4-3333-5AE2-CA93-B1F0DDECE538}"/>
              </a:ext>
            </a:extLst>
          </p:cNvPr>
          <p:cNvSpPr/>
          <p:nvPr/>
        </p:nvSpPr>
        <p:spPr>
          <a:xfrm>
            <a:off x="5541765" y="3865984"/>
            <a:ext cx="3990261" cy="5676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El carácter "natural" o "fatal" de la subordinación y las desigualdades de género.</a:t>
            </a:r>
            <a:endParaRPr lang="en-US" sz="2000" dirty="0"/>
          </a:p>
        </p:txBody>
      </p:sp>
      <p:sp>
        <p:nvSpPr>
          <p:cNvPr id="19" name="Shape 15">
            <a:extLst>
              <a:ext uri="{FF2B5EF4-FFF2-40B4-BE49-F238E27FC236}">
                <a16:creationId xmlns:a16="http://schemas.microsoft.com/office/drawing/2014/main" id="{1B7E5445-4E2F-8960-20F1-87BB5E2B2C7D}"/>
              </a:ext>
            </a:extLst>
          </p:cNvPr>
          <p:cNvSpPr/>
          <p:nvPr/>
        </p:nvSpPr>
        <p:spPr>
          <a:xfrm>
            <a:off x="10152579" y="2684646"/>
            <a:ext cx="4078724" cy="177284"/>
          </a:xfrm>
          <a:prstGeom prst="roundRect">
            <a:avLst>
              <a:gd name="adj" fmla="val 150058"/>
            </a:avLst>
          </a:prstGeom>
          <a:solidFill>
            <a:srgbClr val="E8AF3B"/>
          </a:solidFill>
          <a:ln w="7620">
            <a:solidFill>
              <a:srgbClr val="CE9521"/>
            </a:solidFill>
            <a:prstDash val="solid"/>
          </a:ln>
        </p:spPr>
        <p:txBody>
          <a:bodyPr/>
          <a:lstStyle/>
          <a:p>
            <a:endParaRPr lang="es-419" sz="3200"/>
          </a:p>
        </p:txBody>
      </p:sp>
      <p:sp>
        <p:nvSpPr>
          <p:cNvPr id="20" name="Shape 16">
            <a:extLst>
              <a:ext uri="{FF2B5EF4-FFF2-40B4-BE49-F238E27FC236}">
                <a16:creationId xmlns:a16="http://schemas.microsoft.com/office/drawing/2014/main" id="{931E1BE0-B6E9-58BD-B14F-F91510C77FA1}"/>
              </a:ext>
            </a:extLst>
          </p:cNvPr>
          <p:cNvSpPr/>
          <p:nvPr/>
        </p:nvSpPr>
        <p:spPr>
          <a:xfrm>
            <a:off x="9886593" y="2507362"/>
            <a:ext cx="531971" cy="531971"/>
          </a:xfrm>
          <a:prstGeom prst="roundRect">
            <a:avLst>
              <a:gd name="adj" fmla="val 85945"/>
            </a:avLst>
          </a:prstGeom>
          <a:solidFill>
            <a:srgbClr val="E8AF3B"/>
          </a:solidFill>
          <a:ln w="7620">
            <a:solidFill>
              <a:srgbClr val="CE9521"/>
            </a:solidFill>
            <a:prstDash val="solid"/>
          </a:ln>
        </p:spPr>
        <p:txBody>
          <a:bodyPr/>
          <a:lstStyle/>
          <a:p>
            <a:endParaRPr lang="es-419"/>
          </a:p>
        </p:txBody>
      </p:sp>
      <p:pic>
        <p:nvPicPr>
          <p:cNvPr id="21" name="Image 2" descr="preencoded.png">
            <a:extLst>
              <a:ext uri="{FF2B5EF4-FFF2-40B4-BE49-F238E27FC236}">
                <a16:creationId xmlns:a16="http://schemas.microsoft.com/office/drawing/2014/main" id="{552B3176-27B3-61C7-1233-0A8FC00222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19586" y="2607136"/>
            <a:ext cx="265986" cy="332423"/>
          </a:xfrm>
          <a:prstGeom prst="rect">
            <a:avLst/>
          </a:prstGeom>
        </p:spPr>
      </p:pic>
      <p:sp>
        <p:nvSpPr>
          <p:cNvPr id="22" name="Text 17">
            <a:extLst>
              <a:ext uri="{FF2B5EF4-FFF2-40B4-BE49-F238E27FC236}">
                <a16:creationId xmlns:a16="http://schemas.microsoft.com/office/drawing/2014/main" id="{5D5D7D59-25E0-6F0B-0FAC-B06AAF48CEEA}"/>
              </a:ext>
            </a:extLst>
          </p:cNvPr>
          <p:cNvSpPr/>
          <p:nvPr/>
        </p:nvSpPr>
        <p:spPr>
          <a:xfrm>
            <a:off x="10063878" y="3216617"/>
            <a:ext cx="2216825" cy="2770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2800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Actuar</a:t>
            </a:r>
            <a:endParaRPr lang="en-US" sz="2800" dirty="0"/>
          </a:p>
        </p:txBody>
      </p:sp>
      <p:sp>
        <p:nvSpPr>
          <p:cNvPr id="23" name="Text 18">
            <a:extLst>
              <a:ext uri="{FF2B5EF4-FFF2-40B4-BE49-F238E27FC236}">
                <a16:creationId xmlns:a16="http://schemas.microsoft.com/office/drawing/2014/main" id="{20F3E772-F4B2-546B-9CE0-A546B52627CA}"/>
              </a:ext>
            </a:extLst>
          </p:cNvPr>
          <p:cNvSpPr/>
          <p:nvPr/>
        </p:nvSpPr>
        <p:spPr>
          <a:xfrm>
            <a:off x="10063878" y="3599998"/>
            <a:ext cx="3990261" cy="8515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Para modificar las estructuras sociales, los mecanismos, las reglas, prácticas y valores que reproducen y perpetúan la desigualdad.</a:t>
            </a:r>
            <a:endParaRPr lang="en-US" sz="2000" dirty="0"/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id="{ED20C2D1-8B94-8DED-7F82-11FE170B84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458993" y="176082"/>
            <a:ext cx="1618342" cy="1139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710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AB4CC-2041-3923-864A-70EAA0A94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BEC49E7F-A420-9B9B-D000-D2486D86E254}"/>
              </a:ext>
            </a:extLst>
          </p:cNvPr>
          <p:cNvSpPr/>
          <p:nvPr/>
        </p:nvSpPr>
        <p:spPr>
          <a:xfrm>
            <a:off x="946484" y="695193"/>
            <a:ext cx="3436382" cy="33432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100" dirty="0" err="1">
                <a:solidFill>
                  <a:srgbClr val="091158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Alcance</a:t>
            </a:r>
            <a:r>
              <a:rPr lang="en-US" sz="2100" dirty="0">
                <a:solidFill>
                  <a:srgbClr val="091158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 y Objetivos Clave</a:t>
            </a:r>
            <a:endParaRPr lang="en-US" sz="21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569BD942-3323-76B7-0F7A-701D6229CF55}"/>
              </a:ext>
            </a:extLst>
          </p:cNvPr>
          <p:cNvSpPr/>
          <p:nvPr/>
        </p:nvSpPr>
        <p:spPr>
          <a:xfrm>
            <a:off x="946484" y="1278638"/>
            <a:ext cx="11512508" cy="8022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ts val="21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El alcance del enfoque de género es transversal, lo que significa que debe integrarse de manera sistemática en todas las etapas de la planificación, implementación, seguimiento y evaluación de cualquier acción (ley, política pública, proyecto de desarrollo, investigación, etc.). Esto se conoce como Gender Mainstreaming o Transversalización de la Perspectiva de Género.</a:t>
            </a:r>
            <a:endParaRPr lang="en-US" sz="20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278EFB93-3AF6-E20E-557A-AA5A049823C2}"/>
              </a:ext>
            </a:extLst>
          </p:cNvPr>
          <p:cNvSpPr/>
          <p:nvPr/>
        </p:nvSpPr>
        <p:spPr>
          <a:xfrm>
            <a:off x="946484" y="2942055"/>
            <a:ext cx="13215883" cy="3101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28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Sus principales objetivos son:</a:t>
            </a:r>
            <a:endParaRPr lang="en-US" sz="28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CA2FA198-AA82-16FE-5DA7-6C11FB22CF30}"/>
              </a:ext>
            </a:extLst>
          </p:cNvPr>
          <p:cNvSpPr/>
          <p:nvPr/>
        </p:nvSpPr>
        <p:spPr>
          <a:xfrm>
            <a:off x="1831614" y="3520199"/>
            <a:ext cx="9718702" cy="3827085"/>
          </a:xfrm>
          <a:prstGeom prst="roundRect">
            <a:avLst>
              <a:gd name="adj" fmla="val 5595"/>
            </a:avLst>
          </a:prstGeom>
          <a:solidFill>
            <a:srgbClr val="626C3B"/>
          </a:solidFill>
          <a:ln w="7620">
            <a:solidFill>
              <a:srgbClr val="626C3B"/>
            </a:solidFill>
            <a:prstDash val="solid"/>
          </a:ln>
        </p:spPr>
        <p:txBody>
          <a:bodyPr/>
          <a:lstStyle/>
          <a:p>
            <a:endParaRPr lang="es-419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E358A804-5637-16D9-FE9A-1362EA272B47}"/>
              </a:ext>
            </a:extLst>
          </p:cNvPr>
          <p:cNvSpPr/>
          <p:nvPr/>
        </p:nvSpPr>
        <p:spPr>
          <a:xfrm>
            <a:off x="1972941" y="3629977"/>
            <a:ext cx="411763" cy="428211"/>
          </a:xfrm>
          <a:prstGeom prst="roundRect">
            <a:avLst>
              <a:gd name="adj" fmla="val 22787017"/>
            </a:avLst>
          </a:prstGeom>
          <a:solidFill>
            <a:srgbClr val="626C3B"/>
          </a:solidFill>
          <a:ln/>
        </p:spPr>
        <p:txBody>
          <a:bodyPr/>
          <a:lstStyle/>
          <a:p>
            <a:endParaRPr lang="es-419"/>
          </a:p>
        </p:txBody>
      </p:sp>
      <p:pic>
        <p:nvPicPr>
          <p:cNvPr id="7" name="Image 0" descr="preencoded.png">
            <a:extLst>
              <a:ext uri="{FF2B5EF4-FFF2-40B4-BE49-F238E27FC236}">
                <a16:creationId xmlns:a16="http://schemas.microsoft.com/office/drawing/2014/main" id="{9560F99D-DE04-12E0-4D89-B256A3DD0B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3312" y="3717726"/>
            <a:ext cx="192632" cy="240789"/>
          </a:xfrm>
          <a:prstGeom prst="rect">
            <a:avLst/>
          </a:prstGeom>
        </p:spPr>
      </p:pic>
      <p:sp>
        <p:nvSpPr>
          <p:cNvPr id="8" name="Text 5">
            <a:extLst>
              <a:ext uri="{FF2B5EF4-FFF2-40B4-BE49-F238E27FC236}">
                <a16:creationId xmlns:a16="http://schemas.microsoft.com/office/drawing/2014/main" id="{1F328ED0-141A-2D77-FADA-ED89CEBF7EEB}"/>
              </a:ext>
            </a:extLst>
          </p:cNvPr>
          <p:cNvSpPr/>
          <p:nvPr/>
        </p:nvSpPr>
        <p:spPr>
          <a:xfrm>
            <a:off x="2484553" y="3816551"/>
            <a:ext cx="6525966" cy="2598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00"/>
              </a:lnSpc>
              <a:buNone/>
            </a:pPr>
            <a:r>
              <a:rPr lang="en-US" dirty="0">
                <a:solidFill>
                  <a:srgbClr val="FFFFFF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A. Búsqueda de la Igualdad Sustantiva</a:t>
            </a:r>
            <a:endParaRPr lang="en-US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73630044-A8B2-8241-810F-FB6B138A0207}"/>
              </a:ext>
            </a:extLst>
          </p:cNvPr>
          <p:cNvSpPr/>
          <p:nvPr/>
        </p:nvSpPr>
        <p:spPr>
          <a:xfrm>
            <a:off x="1972941" y="4454127"/>
            <a:ext cx="9153559" cy="7977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dirty="0">
                <a:solidFill>
                  <a:srgbClr val="FFFFFF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El objetivo principal es lograr la igualdad de género, entendida como la igualdad de hecho o sustantiva, no solo la igualdad formal ante la ley. Para ello se requiere:</a:t>
            </a:r>
            <a:endParaRPr lang="en-US" dirty="0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0C5D5CB1-2E80-D977-D037-AD15BAF4D642}"/>
              </a:ext>
            </a:extLst>
          </p:cNvPr>
          <p:cNvSpPr/>
          <p:nvPr/>
        </p:nvSpPr>
        <p:spPr>
          <a:xfrm>
            <a:off x="1972941" y="5175884"/>
            <a:ext cx="9153559" cy="10636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1650"/>
              </a:lnSpc>
              <a:buSzPct val="100000"/>
              <a:buChar char="•"/>
            </a:pPr>
            <a:r>
              <a:rPr lang="en-US" dirty="0">
                <a:solidFill>
                  <a:srgbClr val="FFFFFF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Eliminar la discriminación y opresión de género: Abordar barreras estructurales que impiden a las personas, especialmente a las mujeres, acceder a recursos y oportunidades en igualdad de condiciones.</a:t>
            </a:r>
            <a:endParaRPr lang="en-US" dirty="0"/>
          </a:p>
        </p:txBody>
      </p:sp>
      <p:sp>
        <p:nvSpPr>
          <p:cNvPr id="11" name="Text 8">
            <a:extLst>
              <a:ext uri="{FF2B5EF4-FFF2-40B4-BE49-F238E27FC236}">
                <a16:creationId xmlns:a16="http://schemas.microsoft.com/office/drawing/2014/main" id="{8644CCED-A4EF-6C03-D886-02EE8F9D6615}"/>
              </a:ext>
            </a:extLst>
          </p:cNvPr>
          <p:cNvSpPr/>
          <p:nvPr/>
        </p:nvSpPr>
        <p:spPr>
          <a:xfrm>
            <a:off x="1972941" y="6078020"/>
            <a:ext cx="9153559" cy="10636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1650"/>
              </a:lnSpc>
              <a:buSzPct val="100000"/>
              <a:buChar char="•"/>
            </a:pPr>
            <a:r>
              <a:rPr lang="en-US" dirty="0">
                <a:solidFill>
                  <a:srgbClr val="FFFFFF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Valorar justamente el trabajo: Reconocer y redistribuir de manera más equitativa el trabajo de cuidado no remunerado que tradicionalmente recae en las mujeres (división sexual del trabajo).</a:t>
            </a:r>
            <a:endParaRPr lang="en-US" dirty="0"/>
          </a:p>
        </p:txBody>
      </p:sp>
      <p:pic>
        <p:nvPicPr>
          <p:cNvPr id="31" name="Imagen 30">
            <a:extLst>
              <a:ext uri="{FF2B5EF4-FFF2-40B4-BE49-F238E27FC236}">
                <a16:creationId xmlns:a16="http://schemas.microsoft.com/office/drawing/2014/main" id="{C2491BEA-C343-3AD3-6134-AB5D731F25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58993" y="176082"/>
            <a:ext cx="1618342" cy="1139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810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9"/>
          <p:cNvSpPr/>
          <p:nvPr/>
        </p:nvSpPr>
        <p:spPr>
          <a:xfrm>
            <a:off x="1791749" y="1876926"/>
            <a:ext cx="10913598" cy="4058653"/>
          </a:xfrm>
          <a:prstGeom prst="roundRect">
            <a:avLst>
              <a:gd name="adj" fmla="val 5595"/>
            </a:avLst>
          </a:prstGeom>
          <a:solidFill>
            <a:srgbClr val="626C3B"/>
          </a:solidFill>
          <a:ln w="7620">
            <a:solidFill>
              <a:srgbClr val="83792E"/>
            </a:solidFill>
            <a:prstDash val="solid"/>
          </a:ln>
        </p:spPr>
        <p:txBody>
          <a:bodyPr/>
          <a:lstStyle/>
          <a:p>
            <a:endParaRPr lang="es-419" sz="3200"/>
          </a:p>
        </p:txBody>
      </p:sp>
      <p:sp>
        <p:nvSpPr>
          <p:cNvPr id="13" name="Shape 10"/>
          <p:cNvSpPr/>
          <p:nvPr/>
        </p:nvSpPr>
        <p:spPr>
          <a:xfrm>
            <a:off x="2523555" y="2018264"/>
            <a:ext cx="523811" cy="401241"/>
          </a:xfrm>
          <a:prstGeom prst="roundRect">
            <a:avLst>
              <a:gd name="adj" fmla="val 22787017"/>
            </a:avLst>
          </a:prstGeom>
          <a:solidFill>
            <a:srgbClr val="83792E"/>
          </a:solidFill>
          <a:ln/>
        </p:spPr>
        <p:txBody>
          <a:bodyPr/>
          <a:lstStyle/>
          <a:p>
            <a:endParaRPr lang="es-419" sz="3600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3926" y="2106013"/>
            <a:ext cx="413440" cy="225623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2523554" y="2553212"/>
            <a:ext cx="5491705" cy="2089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B. Transformación Estructural</a:t>
            </a:r>
            <a:endParaRPr lang="en-US" sz="2400" dirty="0"/>
          </a:p>
        </p:txBody>
      </p:sp>
      <p:sp>
        <p:nvSpPr>
          <p:cNvPr id="16" name="Text 12"/>
          <p:cNvSpPr/>
          <p:nvPr/>
        </p:nvSpPr>
        <p:spPr>
          <a:xfrm>
            <a:off x="2523554" y="2914878"/>
            <a:ext cx="9604277" cy="4276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dirty="0">
                <a:solidFill>
                  <a:srgbClr val="FFFFFF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El enfoque busca modificar el sistema de género que genera asimetrías de poder. Esto incluye:</a:t>
            </a:r>
            <a:endParaRPr lang="en-US" dirty="0"/>
          </a:p>
        </p:txBody>
      </p:sp>
      <p:sp>
        <p:nvSpPr>
          <p:cNvPr id="17" name="Text 13"/>
          <p:cNvSpPr/>
          <p:nvPr/>
        </p:nvSpPr>
        <p:spPr>
          <a:xfrm>
            <a:off x="2513061" y="3585460"/>
            <a:ext cx="9604277" cy="855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1650"/>
              </a:lnSpc>
              <a:buSzPct val="100000"/>
              <a:buChar char="•"/>
            </a:pPr>
            <a:r>
              <a:rPr lang="en-US" dirty="0">
                <a:solidFill>
                  <a:srgbClr val="FFFFFF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Modificación de Estructuras Sociales: Cambiar las instituciones, leyes, normas culturales y prácticas comunitarias que son discriminatorias (ej. limitar el acceso de las mujeres a la propiedad, o restringir su participación en el ámbito público).</a:t>
            </a:r>
            <a:endParaRPr lang="en-US" dirty="0"/>
          </a:p>
        </p:txBody>
      </p:sp>
      <p:sp>
        <p:nvSpPr>
          <p:cNvPr id="18" name="Text 14"/>
          <p:cNvSpPr/>
          <p:nvPr/>
        </p:nvSpPr>
        <p:spPr>
          <a:xfrm>
            <a:off x="2523554" y="4642957"/>
            <a:ext cx="9604277" cy="855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1650"/>
              </a:lnSpc>
              <a:buSzPct val="100000"/>
              <a:buChar char="•"/>
            </a:pPr>
            <a:r>
              <a:rPr lang="en-US" dirty="0">
                <a:solidFill>
                  <a:srgbClr val="FFFFFF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Fortalecimiento del Poder de Decisión (Empoderamiento): Aumentar la capacidad de gestión y decisión de las mujeres para que puedan participar plenamente en todos los ámbitos (político, económico y social).</a:t>
            </a:r>
            <a:endParaRPr lang="en-US" dirty="0"/>
          </a:p>
        </p:txBody>
      </p:sp>
      <p:pic>
        <p:nvPicPr>
          <p:cNvPr id="31" name="Imagen 30">
            <a:extLst>
              <a:ext uri="{FF2B5EF4-FFF2-40B4-BE49-F238E27FC236}">
                <a16:creationId xmlns:a16="http://schemas.microsoft.com/office/drawing/2014/main" id="{82342832-775C-C206-5CC9-9BA7E3C048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58993" y="176082"/>
            <a:ext cx="1618342" cy="1139371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78F500-BB57-BC41-D548-D9B95ADCD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5">
            <a:extLst>
              <a:ext uri="{FF2B5EF4-FFF2-40B4-BE49-F238E27FC236}">
                <a16:creationId xmlns:a16="http://schemas.microsoft.com/office/drawing/2014/main" id="{C488DBE8-932E-D503-4C38-E42E8C6B03C0}"/>
              </a:ext>
            </a:extLst>
          </p:cNvPr>
          <p:cNvSpPr/>
          <p:nvPr/>
        </p:nvSpPr>
        <p:spPr>
          <a:xfrm>
            <a:off x="2087208" y="1379621"/>
            <a:ext cx="10553971" cy="4459705"/>
          </a:xfrm>
          <a:prstGeom prst="roundRect">
            <a:avLst>
              <a:gd name="adj" fmla="val 5595"/>
            </a:avLst>
          </a:prstGeom>
          <a:solidFill>
            <a:srgbClr val="626C3B"/>
          </a:solidFill>
          <a:ln w="7620">
            <a:solidFill>
              <a:srgbClr val="E8AF3B"/>
            </a:solidFill>
            <a:prstDash val="solid"/>
          </a:ln>
        </p:spPr>
        <p:txBody>
          <a:bodyPr/>
          <a:lstStyle/>
          <a:p>
            <a:endParaRPr lang="es-419"/>
          </a:p>
        </p:txBody>
      </p:sp>
      <p:sp>
        <p:nvSpPr>
          <p:cNvPr id="20" name="Shape 16">
            <a:extLst>
              <a:ext uri="{FF2B5EF4-FFF2-40B4-BE49-F238E27FC236}">
                <a16:creationId xmlns:a16="http://schemas.microsoft.com/office/drawing/2014/main" id="{F55E008C-D9A9-F698-EFEC-96065B79D056}"/>
              </a:ext>
            </a:extLst>
          </p:cNvPr>
          <p:cNvSpPr/>
          <p:nvPr/>
        </p:nvSpPr>
        <p:spPr>
          <a:xfrm>
            <a:off x="2368436" y="1844985"/>
            <a:ext cx="515986" cy="413706"/>
          </a:xfrm>
          <a:prstGeom prst="roundRect">
            <a:avLst>
              <a:gd name="adj" fmla="val 22787017"/>
            </a:avLst>
          </a:prstGeom>
          <a:solidFill>
            <a:srgbClr val="E8AF3B"/>
          </a:solidFill>
          <a:ln/>
        </p:spPr>
        <p:txBody>
          <a:bodyPr/>
          <a:lstStyle/>
          <a:p>
            <a:endParaRPr lang="es-419"/>
          </a:p>
        </p:txBody>
      </p:sp>
      <p:pic>
        <p:nvPicPr>
          <p:cNvPr id="21" name="Image 2" descr="preencoded.png">
            <a:extLst>
              <a:ext uri="{FF2B5EF4-FFF2-40B4-BE49-F238E27FC236}">
                <a16:creationId xmlns:a16="http://schemas.microsoft.com/office/drawing/2014/main" id="{0222A9BD-03B6-B204-40DD-8EB809620D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8806" y="1877524"/>
            <a:ext cx="405615" cy="448965"/>
          </a:xfrm>
          <a:prstGeom prst="rect">
            <a:avLst/>
          </a:prstGeom>
        </p:spPr>
      </p:pic>
      <p:sp>
        <p:nvSpPr>
          <p:cNvPr id="22" name="Text 17">
            <a:extLst>
              <a:ext uri="{FF2B5EF4-FFF2-40B4-BE49-F238E27FC236}">
                <a16:creationId xmlns:a16="http://schemas.microsoft.com/office/drawing/2014/main" id="{72D1E2B7-C563-A631-B4CF-E87F16C9115C}"/>
              </a:ext>
            </a:extLst>
          </p:cNvPr>
          <p:cNvSpPr/>
          <p:nvPr/>
        </p:nvSpPr>
        <p:spPr>
          <a:xfrm>
            <a:off x="3112288" y="1929739"/>
            <a:ext cx="5994320" cy="2441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C. Aplicación en Políticas Públicas</a:t>
            </a:r>
            <a:endParaRPr lang="en-US" sz="2400" dirty="0"/>
          </a:p>
        </p:txBody>
      </p:sp>
      <p:sp>
        <p:nvSpPr>
          <p:cNvPr id="23" name="Text 18">
            <a:extLst>
              <a:ext uri="{FF2B5EF4-FFF2-40B4-BE49-F238E27FC236}">
                <a16:creationId xmlns:a16="http://schemas.microsoft.com/office/drawing/2014/main" id="{CF2CA0AF-7A04-21FE-CBE3-A0C313CA1082}"/>
              </a:ext>
            </a:extLst>
          </p:cNvPr>
          <p:cNvSpPr/>
          <p:nvPr/>
        </p:nvSpPr>
        <p:spPr>
          <a:xfrm>
            <a:off x="2368434" y="2488797"/>
            <a:ext cx="9422513" cy="2499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dirty="0">
                <a:solidFill>
                  <a:srgbClr val="FFFFFF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Al aplicarse a políticas y programas (ej. salud, educación, empleo):</a:t>
            </a:r>
            <a:endParaRPr lang="en-US" dirty="0"/>
          </a:p>
        </p:txBody>
      </p:sp>
      <p:sp>
        <p:nvSpPr>
          <p:cNvPr id="24" name="Text 19">
            <a:extLst>
              <a:ext uri="{FF2B5EF4-FFF2-40B4-BE49-F238E27FC236}">
                <a16:creationId xmlns:a16="http://schemas.microsoft.com/office/drawing/2014/main" id="{F1B3C6CB-4216-AF58-271E-69E73F8A932B}"/>
              </a:ext>
            </a:extLst>
          </p:cNvPr>
          <p:cNvSpPr/>
          <p:nvPr/>
        </p:nvSpPr>
        <p:spPr>
          <a:xfrm>
            <a:off x="2368434" y="3002764"/>
            <a:ext cx="9422513" cy="749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1650"/>
              </a:lnSpc>
              <a:buSzPct val="100000"/>
              <a:buChar char="•"/>
            </a:pPr>
            <a:r>
              <a:rPr lang="en-US" dirty="0">
                <a:solidFill>
                  <a:srgbClr val="FFFFFF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Requiere un análisis de género previo para identificar el impacto diferencial que tendrá una política en mujeres, hombres y otras identidades.</a:t>
            </a:r>
            <a:endParaRPr lang="en-US" dirty="0"/>
          </a:p>
        </p:txBody>
      </p:sp>
      <p:sp>
        <p:nvSpPr>
          <p:cNvPr id="25" name="Text 20">
            <a:extLst>
              <a:ext uri="{FF2B5EF4-FFF2-40B4-BE49-F238E27FC236}">
                <a16:creationId xmlns:a16="http://schemas.microsoft.com/office/drawing/2014/main" id="{1C9D2F84-392D-F95F-B988-1BDEB1D7990D}"/>
              </a:ext>
            </a:extLst>
          </p:cNvPr>
          <p:cNvSpPr/>
          <p:nvPr/>
        </p:nvSpPr>
        <p:spPr>
          <a:xfrm>
            <a:off x="2368433" y="3897524"/>
            <a:ext cx="9422513" cy="4998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1650"/>
              </a:lnSpc>
              <a:buSzPct val="100000"/>
              <a:buChar char="•"/>
            </a:pPr>
            <a:r>
              <a:rPr lang="en-US" dirty="0">
                <a:solidFill>
                  <a:srgbClr val="FFFFFF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Implica el uso de datos desagregados por sexo y género para un monitoreo preciso de las brechas y disparidades.</a:t>
            </a:r>
            <a:endParaRPr lang="en-US" dirty="0"/>
          </a:p>
        </p:txBody>
      </p:sp>
      <p:sp>
        <p:nvSpPr>
          <p:cNvPr id="26" name="Text 21">
            <a:extLst>
              <a:ext uri="{FF2B5EF4-FFF2-40B4-BE49-F238E27FC236}">
                <a16:creationId xmlns:a16="http://schemas.microsoft.com/office/drawing/2014/main" id="{2A2CE66D-424B-5BC8-B4ED-3755ED0768DB}"/>
              </a:ext>
            </a:extLst>
          </p:cNvPr>
          <p:cNvSpPr/>
          <p:nvPr/>
        </p:nvSpPr>
        <p:spPr>
          <a:xfrm>
            <a:off x="2368433" y="4654061"/>
            <a:ext cx="9422513" cy="9996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1650"/>
              </a:lnSpc>
              <a:buSzPct val="100000"/>
              <a:buChar char="•"/>
            </a:pPr>
            <a:r>
              <a:rPr lang="en-US" dirty="0">
                <a:solidFill>
                  <a:srgbClr val="FFFFFF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Promueve los Presupuestos con Perspectiva de Género para asegurar que los fondos públicos se asignen considerando las necesidades diferenciadas y se orienten a reducir las desigualdades.</a:t>
            </a:r>
            <a:endParaRPr lang="en-US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7179DC5-20B9-E582-2CC3-D3486293B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58993" y="176082"/>
            <a:ext cx="1618342" cy="1139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817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7D7F3-F3AF-9B40-1AFB-4A6956E66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2">
            <a:extLst>
              <a:ext uri="{FF2B5EF4-FFF2-40B4-BE49-F238E27FC236}">
                <a16:creationId xmlns:a16="http://schemas.microsoft.com/office/drawing/2014/main" id="{C21857D2-2AD9-0106-9588-A52B3E7779AC}"/>
              </a:ext>
            </a:extLst>
          </p:cNvPr>
          <p:cNvSpPr/>
          <p:nvPr/>
        </p:nvSpPr>
        <p:spPr>
          <a:xfrm>
            <a:off x="902613" y="1575196"/>
            <a:ext cx="11517986" cy="1569187"/>
          </a:xfrm>
          <a:prstGeom prst="roundRect">
            <a:avLst>
              <a:gd name="adj" fmla="val 25660"/>
            </a:avLst>
          </a:prstGeom>
          <a:solidFill>
            <a:srgbClr val="DFE4CE"/>
          </a:solidFill>
          <a:ln/>
        </p:spPr>
        <p:txBody>
          <a:bodyPr/>
          <a:lstStyle/>
          <a:p>
            <a:endParaRPr lang="es-419" sz="4000"/>
          </a:p>
        </p:txBody>
      </p:sp>
      <p:pic>
        <p:nvPicPr>
          <p:cNvPr id="28" name="Image 3" descr="preencoded.png">
            <a:extLst>
              <a:ext uri="{FF2B5EF4-FFF2-40B4-BE49-F238E27FC236}">
                <a16:creationId xmlns:a16="http://schemas.microsoft.com/office/drawing/2014/main" id="{06792DE9-1484-9E16-50E5-9E52532923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613" y="2357079"/>
            <a:ext cx="146685" cy="133707"/>
          </a:xfrm>
          <a:prstGeom prst="rect">
            <a:avLst/>
          </a:prstGeom>
        </p:spPr>
      </p:pic>
      <p:sp>
        <p:nvSpPr>
          <p:cNvPr id="29" name="Text 23">
            <a:extLst>
              <a:ext uri="{FF2B5EF4-FFF2-40B4-BE49-F238E27FC236}">
                <a16:creationId xmlns:a16="http://schemas.microsoft.com/office/drawing/2014/main" id="{74378C7B-D6B8-DF9D-1051-7E3FCE9955C2}"/>
              </a:ext>
            </a:extLst>
          </p:cNvPr>
          <p:cNvSpPr/>
          <p:nvPr/>
        </p:nvSpPr>
        <p:spPr>
          <a:xfrm>
            <a:off x="1203485" y="1917717"/>
            <a:ext cx="10491210" cy="4276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2000" b="1" dirty="0">
                <a:solidFill>
                  <a:srgbClr val="000000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En resumen, el enfoque de género es una herramienta que aspira a un cambio civilizatorio al convertir las dinámicas de desigualdad en un campo de acción para toda la sociedad, conduciendo a un desarrollo más justo, sostenible e inclusivo.</a:t>
            </a:r>
            <a:endParaRPr lang="en-US" sz="2000" dirty="0"/>
          </a:p>
        </p:txBody>
      </p:sp>
      <p:sp>
        <p:nvSpPr>
          <p:cNvPr id="30" name="Text 24">
            <a:extLst>
              <a:ext uri="{FF2B5EF4-FFF2-40B4-BE49-F238E27FC236}">
                <a16:creationId xmlns:a16="http://schemas.microsoft.com/office/drawing/2014/main" id="{81C3241A-C88B-3330-B7C4-F1DDBED806DB}"/>
              </a:ext>
            </a:extLst>
          </p:cNvPr>
          <p:cNvSpPr/>
          <p:nvPr/>
        </p:nvSpPr>
        <p:spPr>
          <a:xfrm>
            <a:off x="1049298" y="3753854"/>
            <a:ext cx="11328340" cy="19301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EL ENFOQUE DE PREVENCIÓN DE LA DISCRIMINACIÓN es un principio fundamental del derecho internacional de los derechos humanos y una herramienta metodológica para el diseño, ejecución y evaluación de políticas y programas, cuyo objetivo central es garantizar que todas las personas puedan ejercer sus derechos y libertades en igualdad de condiciones. Se basa en el principio de igualdad y no discriminación, reconociendo que todo ser humano nace libre e igual en dignidad y derechos.</a:t>
            </a:r>
            <a:endParaRPr lang="en-US" sz="2000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4EB6D55B-D324-BE15-6E14-5723D55C85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58993" y="176082"/>
            <a:ext cx="1618342" cy="1139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4755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95682" y="2311837"/>
            <a:ext cx="6717744" cy="43612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400"/>
              </a:lnSpc>
              <a:buNone/>
            </a:pPr>
            <a:r>
              <a:rPr lang="en-US" sz="3600" dirty="0" err="1">
                <a:solidFill>
                  <a:schemeClr val="accent1">
                    <a:lumMod val="75000"/>
                  </a:schemeClr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Definición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 y Principios Fundamentales</a:t>
            </a:r>
            <a:endParaRPr lang="en-US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995682" y="3402330"/>
            <a:ext cx="12255097" cy="10469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ts val="27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El enfoque de </a:t>
            </a:r>
            <a:r>
              <a:rPr lang="en-US" sz="2000" dirty="0" err="1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prevención</a:t>
            </a: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 de la discriminación se define como la estrategia que busca eliminar toda distinción, exclusión o restricción arbitraria que tenga por objeto o resultado anular o menoscabar el reconocimiento, disfrute o ejercicio de los derechos humanos y libertades en pie de igualdad.</a:t>
            </a:r>
            <a:endParaRPr lang="en-US" sz="2000" dirty="0"/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B5E400A7-4F1C-2D75-B0FE-2436CB413C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8993" y="176082"/>
            <a:ext cx="1618342" cy="1139371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EE634-57E4-D7B4-AC68-F00236E8C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>
            <a:extLst>
              <a:ext uri="{FF2B5EF4-FFF2-40B4-BE49-F238E27FC236}">
                <a16:creationId xmlns:a16="http://schemas.microsoft.com/office/drawing/2014/main" id="{F9943966-CD59-E24E-38FA-A6E140F1A13D}"/>
              </a:ext>
            </a:extLst>
          </p:cNvPr>
          <p:cNvSpPr/>
          <p:nvPr/>
        </p:nvSpPr>
        <p:spPr>
          <a:xfrm>
            <a:off x="785217" y="1282421"/>
            <a:ext cx="13409057" cy="2792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Los principios clave de este enfoque son:</a:t>
            </a:r>
            <a:endParaRPr lang="en-US" sz="20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8A829B11-E684-1696-1C06-7C7C0E714293}"/>
              </a:ext>
            </a:extLst>
          </p:cNvPr>
          <p:cNvSpPr/>
          <p:nvPr/>
        </p:nvSpPr>
        <p:spPr>
          <a:xfrm>
            <a:off x="610672" y="2983468"/>
            <a:ext cx="13409057" cy="4767620"/>
          </a:xfrm>
          <a:prstGeom prst="roundRect">
            <a:avLst>
              <a:gd name="adj" fmla="val 5490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  <p:txBody>
          <a:bodyPr/>
          <a:lstStyle/>
          <a:p>
            <a:endParaRPr lang="es-419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351BDA07-89AF-0176-DD8E-05A7BF169717}"/>
              </a:ext>
            </a:extLst>
          </p:cNvPr>
          <p:cNvSpPr/>
          <p:nvPr/>
        </p:nvSpPr>
        <p:spPr>
          <a:xfrm>
            <a:off x="800457" y="2014626"/>
            <a:ext cx="13393817" cy="503753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es-419" sz="280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FAB8DAC7-3AAE-3F78-6929-8250BA630B5D}"/>
              </a:ext>
            </a:extLst>
          </p:cNvPr>
          <p:cNvSpPr/>
          <p:nvPr/>
        </p:nvSpPr>
        <p:spPr>
          <a:xfrm>
            <a:off x="975002" y="2126902"/>
            <a:ext cx="3665458" cy="2792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b="1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Principio</a:t>
            </a:r>
            <a:endParaRPr lang="en-US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D49FA582-B550-9B11-438D-BF245A616021}"/>
              </a:ext>
            </a:extLst>
          </p:cNvPr>
          <p:cNvSpPr/>
          <p:nvPr/>
        </p:nvSpPr>
        <p:spPr>
          <a:xfrm>
            <a:off x="4996933" y="2126902"/>
            <a:ext cx="9022913" cy="2792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b="1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Descripción</a:t>
            </a:r>
            <a:endParaRPr lang="en-US" dirty="0"/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45B55BC2-FFFF-4DA6-6C6C-5D769E884594}"/>
              </a:ext>
            </a:extLst>
          </p:cNvPr>
          <p:cNvSpPr/>
          <p:nvPr/>
        </p:nvSpPr>
        <p:spPr>
          <a:xfrm>
            <a:off x="800457" y="2518380"/>
            <a:ext cx="13393817" cy="1062157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es-419" sz="280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E353A667-71C5-BA01-2AEA-EC2E3117366B}"/>
              </a:ext>
            </a:extLst>
          </p:cNvPr>
          <p:cNvSpPr/>
          <p:nvPr/>
        </p:nvSpPr>
        <p:spPr>
          <a:xfrm>
            <a:off x="975002" y="2630656"/>
            <a:ext cx="3665458" cy="2792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Igualdad Sustantiva</a:t>
            </a:r>
            <a:endParaRPr lang="en-US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60EEBD56-7E0D-12DA-1789-647DF6A299ED}"/>
              </a:ext>
            </a:extLst>
          </p:cNvPr>
          <p:cNvSpPr/>
          <p:nvPr/>
        </p:nvSpPr>
        <p:spPr>
          <a:xfrm>
            <a:off x="4996933" y="2630656"/>
            <a:ext cx="9022913" cy="8376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No se limita a la igualdad formal ante la ley, sino que busca la igualdad de oportunidades y trato real (de hecho). Exige generar las condiciones necesarias para que las personas y grupos históricamente excluidos puedan acceder efectivamente a los mismos bienes y servicios.</a:t>
            </a:r>
            <a:endParaRPr lang="en-US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68CE5B61-7357-DD17-FCD7-E0EF8D400DCB}"/>
              </a:ext>
            </a:extLst>
          </p:cNvPr>
          <p:cNvSpPr/>
          <p:nvPr/>
        </p:nvSpPr>
        <p:spPr>
          <a:xfrm>
            <a:off x="713184" y="3658610"/>
            <a:ext cx="13393817" cy="1062157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es-419" sz="280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54A290EE-1418-C382-8EEA-1FCA9FF1B541}"/>
              </a:ext>
            </a:extLst>
          </p:cNvPr>
          <p:cNvSpPr/>
          <p:nvPr/>
        </p:nvSpPr>
        <p:spPr>
          <a:xfrm>
            <a:off x="975002" y="3692812"/>
            <a:ext cx="3665458" cy="2792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Prohibición de Discriminación</a:t>
            </a:r>
            <a:endParaRPr lang="en-US" dirty="0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B7606D68-B16F-2ED6-3347-7E8AE5416091}"/>
              </a:ext>
            </a:extLst>
          </p:cNvPr>
          <p:cNvSpPr/>
          <p:nvPr/>
        </p:nvSpPr>
        <p:spPr>
          <a:xfrm>
            <a:off x="4996933" y="3692812"/>
            <a:ext cx="9022913" cy="8376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Prohíbe el trato desigual basado en motivos como la raza, color, sexo, idioma, religión, opinión política, origen nacional o social, posición económica, nacimiento o cualquier otra condición social (incluyendo edad, discapacidad, orientación sexual, identidad de género, situación migratoria, etc.).</a:t>
            </a:r>
            <a:endParaRPr lang="en-US" dirty="0"/>
          </a:p>
        </p:txBody>
      </p:sp>
      <p:sp>
        <p:nvSpPr>
          <p:cNvPr id="15" name="Shape 13">
            <a:extLst>
              <a:ext uri="{FF2B5EF4-FFF2-40B4-BE49-F238E27FC236}">
                <a16:creationId xmlns:a16="http://schemas.microsoft.com/office/drawing/2014/main" id="{B9FCF809-A4A1-EC03-88AC-75CC6B3937B9}"/>
              </a:ext>
            </a:extLst>
          </p:cNvPr>
          <p:cNvSpPr/>
          <p:nvPr/>
        </p:nvSpPr>
        <p:spPr>
          <a:xfrm>
            <a:off x="800457" y="4642693"/>
            <a:ext cx="13393817" cy="1062157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es-419" sz="2800"/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6BF75E10-3724-2A1F-A1B5-E391D5DDBD97}"/>
              </a:ext>
            </a:extLst>
          </p:cNvPr>
          <p:cNvSpPr/>
          <p:nvPr/>
        </p:nvSpPr>
        <p:spPr>
          <a:xfrm>
            <a:off x="975002" y="4754969"/>
            <a:ext cx="3665458" cy="2792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Acciones Afirmativas</a:t>
            </a:r>
            <a:endParaRPr lang="en-US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9619B41E-6865-FA32-0083-47E3A615B26B}"/>
              </a:ext>
            </a:extLst>
          </p:cNvPr>
          <p:cNvSpPr/>
          <p:nvPr/>
        </p:nvSpPr>
        <p:spPr>
          <a:xfrm>
            <a:off x="4996933" y="4754969"/>
            <a:ext cx="9022913" cy="8376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Implica adoptar medidas especiales y temporales para corregir situaciones patentes de desigualdad, favoreciendo el acceso y promoción de grupos en situación de discriminación (ej. cuotas o porcentajes en espacios educativos, laborales o políticos).</a:t>
            </a:r>
            <a:endParaRPr lang="en-US" dirty="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F8D9B3B3-EF16-06C7-5496-786B0311CDF7}"/>
              </a:ext>
            </a:extLst>
          </p:cNvPr>
          <p:cNvSpPr/>
          <p:nvPr/>
        </p:nvSpPr>
        <p:spPr>
          <a:xfrm>
            <a:off x="975002" y="5817125"/>
            <a:ext cx="3665458" cy="2792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Interseccionalidad</a:t>
            </a:r>
            <a:endParaRPr lang="en-US" dirty="0"/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9182393D-9E9F-7BBC-403A-1925CE779B67}"/>
              </a:ext>
            </a:extLst>
          </p:cNvPr>
          <p:cNvSpPr/>
          <p:nvPr/>
        </p:nvSpPr>
        <p:spPr>
          <a:xfrm>
            <a:off x="4996933" y="5817125"/>
            <a:ext cx="9022913" cy="8376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Reconoce que una persona puede pertenecer a varios grupos discriminados a la vez (ej. ser mujer, indígena y tener una discapacidad), y que estas categorías se interrelacionan creando formas específicas y agravadas de exclusión.</a:t>
            </a:r>
            <a:endParaRPr lang="en-US" dirty="0"/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F927FBCD-0F62-B704-FB37-13DF58163C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8993" y="176082"/>
            <a:ext cx="1618342" cy="1139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513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AF066-FC94-FD6F-30AE-1835ADD4F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2">
            <a:extLst>
              <a:ext uri="{FF2B5EF4-FFF2-40B4-BE49-F238E27FC236}">
                <a16:creationId xmlns:a16="http://schemas.microsoft.com/office/drawing/2014/main" id="{67E5BE7D-3A8C-9FA8-671B-8C11922CFD8B}"/>
              </a:ext>
            </a:extLst>
          </p:cNvPr>
          <p:cNvSpPr/>
          <p:nvPr/>
        </p:nvSpPr>
        <p:spPr>
          <a:xfrm>
            <a:off x="938074" y="1550332"/>
            <a:ext cx="11975821" cy="1277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ts val="3350"/>
              </a:lnSpc>
              <a:buNone/>
            </a:pPr>
            <a:r>
              <a:rPr lang="en-US" sz="24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El propósito de los enfoques es que los titulares de derechos y obligaciones no memoricen normativas, sino que adquieran las competencias teóricas y prácticas para analizar de forma critica la realidad y participar en la construcción de una sociedad más equitativa.</a:t>
            </a:r>
            <a:endParaRPr lang="en-US" sz="2400" dirty="0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138E085E-5282-29ED-DE30-EE1D81EBCF74}"/>
              </a:ext>
            </a:extLst>
          </p:cNvPr>
          <p:cNvSpPr/>
          <p:nvPr/>
        </p:nvSpPr>
        <p:spPr>
          <a:xfrm>
            <a:off x="938075" y="3711250"/>
            <a:ext cx="12136242" cy="21294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ts val="3350"/>
              </a:lnSpc>
              <a:buNone/>
            </a:pPr>
            <a:r>
              <a:rPr lang="en-US" sz="24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El enfoque de Derechos Humanos (DDHH), género y </a:t>
            </a:r>
            <a:r>
              <a:rPr lang="en-US" sz="2400" dirty="0" err="1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prevención</a:t>
            </a:r>
            <a:r>
              <a:rPr lang="en-US" sz="24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 de la discriminación en la enseñanza de los DDHH es una aproximación esencial para promover la igualdad, la equidad, la justicia y una cultura de paz en la sociedad. Este enfoque no solo busca transmitir conocimientos sobre los derechos, sino también desarrollar habilidades, valores y actitudes en la comunidad educativa para que las personas puedan promover, defender y aplicar los DDHH en su vida diaria, combatiendo las desigualdades estructurales.</a:t>
            </a:r>
            <a:endParaRPr lang="en-US" sz="2400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4DE87A6-2811-F0AF-32CA-4D93CE5BAA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8993" y="176082"/>
            <a:ext cx="1618342" cy="1139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489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6034" y="549834"/>
            <a:ext cx="8984099" cy="5669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450"/>
              </a:lnSpc>
              <a:buNone/>
            </a:pPr>
            <a:r>
              <a:rPr lang="en-US" sz="3550" dirty="0">
                <a:solidFill>
                  <a:schemeClr val="tx2">
                    <a:lumMod val="75000"/>
                  </a:schemeClr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1. El Enfoque de Derechos Humanos (EDH)</a:t>
            </a:r>
            <a:endParaRPr lang="en-US" sz="355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744087" y="1419718"/>
            <a:ext cx="12617410" cy="6022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550"/>
              </a:lnSpc>
              <a:buNone/>
            </a:pPr>
            <a:r>
              <a:rPr lang="en-US" sz="28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El EDH en la educación se basa en que: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44087" y="2171357"/>
            <a:ext cx="12617410" cy="48196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La educación es un derecho humano en sí mismo (derecho a la educación).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44087" y="2895885"/>
            <a:ext cx="12617410" cy="48196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La educación es un vehículo para formar en y ejercer derechos humanos (educación en DDHH).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93790" y="3499804"/>
            <a:ext cx="11462378" cy="48196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Sus principios clave son la universalidad, la interdependencia, la indivisibilidad y la no discriminación. </a:t>
            </a:r>
          </a:p>
          <a:p>
            <a:pPr marL="0" indent="0" algn="l">
              <a:lnSpc>
                <a:spcPts val="285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Esto implica: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793790" y="4613077"/>
            <a:ext cx="4196358" cy="2410897"/>
          </a:xfrm>
          <a:prstGeom prst="roundRect">
            <a:avLst>
              <a:gd name="adj" fmla="val 14113"/>
            </a:avLst>
          </a:prstGeom>
          <a:solidFill>
            <a:srgbClr val="626C3B"/>
          </a:solidFill>
          <a:ln w="7620">
            <a:solidFill>
              <a:srgbClr val="7B8554"/>
            </a:solidFill>
            <a:prstDash val="solid"/>
          </a:ln>
        </p:spPr>
        <p:txBody>
          <a:bodyPr/>
          <a:lstStyle/>
          <a:p>
            <a:endParaRPr lang="es-419"/>
          </a:p>
        </p:txBody>
      </p:sp>
      <p:sp>
        <p:nvSpPr>
          <p:cNvPr id="8" name="Text 6"/>
          <p:cNvSpPr/>
          <p:nvPr/>
        </p:nvSpPr>
        <p:spPr>
          <a:xfrm>
            <a:off x="1028224" y="4847511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Acceso Universal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028224" y="5337929"/>
            <a:ext cx="3727490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Garantizar el acceso a la educación para todos, especialmente para grupos en situación de vulnerabilidad.</a:t>
            </a:r>
            <a:endParaRPr lang="en-US" sz="1750" dirty="0"/>
          </a:p>
        </p:txBody>
      </p:sp>
      <p:sp>
        <p:nvSpPr>
          <p:cNvPr id="10" name="Shape 8"/>
          <p:cNvSpPr/>
          <p:nvPr/>
        </p:nvSpPr>
        <p:spPr>
          <a:xfrm>
            <a:off x="5216962" y="4613077"/>
            <a:ext cx="4196358" cy="2410897"/>
          </a:xfrm>
          <a:prstGeom prst="roundRect">
            <a:avLst>
              <a:gd name="adj" fmla="val 14113"/>
            </a:avLst>
          </a:prstGeom>
          <a:solidFill>
            <a:srgbClr val="83792E"/>
          </a:solidFill>
          <a:ln w="7620">
            <a:solidFill>
              <a:srgbClr val="9C9247"/>
            </a:solidFill>
            <a:prstDash val="solid"/>
          </a:ln>
        </p:spPr>
        <p:txBody>
          <a:bodyPr/>
          <a:lstStyle/>
          <a:p>
            <a:endParaRPr lang="es-419"/>
          </a:p>
        </p:txBody>
      </p:sp>
      <p:sp>
        <p:nvSpPr>
          <p:cNvPr id="11" name="Text 9"/>
          <p:cNvSpPr/>
          <p:nvPr/>
        </p:nvSpPr>
        <p:spPr>
          <a:xfrm>
            <a:off x="5451396" y="4847511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Focalización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5451396" y="5337929"/>
            <a:ext cx="3727490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Focalizar las intervenciones en aquellos grupos humanos expuestos a múltiples condiciones de discriminación.</a:t>
            </a:r>
            <a:endParaRPr lang="en-US" sz="1750" dirty="0"/>
          </a:p>
        </p:txBody>
      </p:sp>
      <p:sp>
        <p:nvSpPr>
          <p:cNvPr id="13" name="Shape 11"/>
          <p:cNvSpPr/>
          <p:nvPr/>
        </p:nvSpPr>
        <p:spPr>
          <a:xfrm>
            <a:off x="9640133" y="4613077"/>
            <a:ext cx="4196358" cy="2410897"/>
          </a:xfrm>
          <a:prstGeom prst="roundRect">
            <a:avLst>
              <a:gd name="adj" fmla="val 14113"/>
            </a:avLst>
          </a:prstGeom>
          <a:solidFill>
            <a:srgbClr val="E8AF3B"/>
          </a:solidFill>
          <a:ln w="7620">
            <a:solidFill>
              <a:srgbClr val="CE9521"/>
            </a:solidFill>
            <a:prstDash val="solid"/>
          </a:ln>
        </p:spPr>
        <p:txBody>
          <a:bodyPr/>
          <a:lstStyle/>
          <a:p>
            <a:endParaRPr lang="es-419"/>
          </a:p>
        </p:txBody>
      </p:sp>
      <p:sp>
        <p:nvSpPr>
          <p:cNvPr id="14" name="Text 12"/>
          <p:cNvSpPr/>
          <p:nvPr/>
        </p:nvSpPr>
        <p:spPr>
          <a:xfrm>
            <a:off x="9874568" y="4847511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Fortalecimiento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9874568" y="5337929"/>
            <a:ext cx="3727490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000000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Fortalecer la capacidad de los titulares de derechos para exigirlos y de los titulares de deberes (el Estado) para cumplirlos.</a:t>
            </a:r>
            <a:endParaRPr lang="en-US" sz="1750"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BE1598F5-AFB7-F4AF-6151-10B6294DAA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8993" y="176082"/>
            <a:ext cx="1618342" cy="113937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44260" y="759023"/>
            <a:ext cx="11406545" cy="5316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150"/>
              </a:lnSpc>
              <a:buNone/>
            </a:pPr>
            <a:r>
              <a:rPr lang="en-US" sz="3300" dirty="0">
                <a:solidFill>
                  <a:srgbClr val="243799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La Perspectiva de Género en la Enseñanza de los DDHH</a:t>
            </a:r>
            <a:endParaRPr lang="en-US" sz="3300" dirty="0"/>
          </a:p>
        </p:txBody>
      </p:sp>
      <p:sp>
        <p:nvSpPr>
          <p:cNvPr id="3" name="Text 1"/>
          <p:cNvSpPr/>
          <p:nvPr/>
        </p:nvSpPr>
        <p:spPr>
          <a:xfrm>
            <a:off x="744260" y="1509524"/>
            <a:ext cx="12814935" cy="850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300"/>
              </a:lnSpc>
              <a:buNone/>
            </a:pPr>
            <a:r>
              <a:rPr lang="en-US" sz="24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La perspectiva de género es una herramienta conceptual y de análisis que es crucial en la Educación en DDHH: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44260" y="2805708"/>
            <a:ext cx="4238863" cy="4664750"/>
          </a:xfrm>
          <a:prstGeom prst="roundRect">
            <a:avLst>
              <a:gd name="adj" fmla="val 2589"/>
            </a:avLst>
          </a:prstGeom>
          <a:solidFill>
            <a:srgbClr val="F6EBD4"/>
          </a:solidFill>
          <a:ln w="22860">
            <a:solidFill>
              <a:srgbClr val="626C3B"/>
            </a:solidFill>
            <a:prstDash val="solid"/>
          </a:ln>
        </p:spPr>
        <p:txBody>
          <a:bodyPr/>
          <a:lstStyle/>
          <a:p>
            <a:endParaRPr lang="es-419"/>
          </a:p>
        </p:txBody>
      </p:sp>
      <p:sp>
        <p:nvSpPr>
          <p:cNvPr id="5" name="Shape 3"/>
          <p:cNvSpPr/>
          <p:nvPr/>
        </p:nvSpPr>
        <p:spPr>
          <a:xfrm>
            <a:off x="721400" y="2805708"/>
            <a:ext cx="91440" cy="4664750"/>
          </a:xfrm>
          <a:prstGeom prst="roundRect">
            <a:avLst>
              <a:gd name="adj" fmla="val 348837"/>
            </a:avLst>
          </a:prstGeom>
          <a:solidFill>
            <a:srgbClr val="626C3B"/>
          </a:solidFill>
          <a:ln/>
        </p:spPr>
        <p:txBody>
          <a:bodyPr/>
          <a:lstStyle/>
          <a:p>
            <a:endParaRPr lang="es-419"/>
          </a:p>
        </p:txBody>
      </p:sp>
      <p:sp>
        <p:nvSpPr>
          <p:cNvPr id="6" name="Text 4"/>
          <p:cNvSpPr/>
          <p:nvPr/>
        </p:nvSpPr>
        <p:spPr>
          <a:xfrm>
            <a:off x="1048345" y="3041213"/>
            <a:ext cx="3699272" cy="664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50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Conceptualización del Género</a:t>
            </a:r>
            <a:endParaRPr lang="en-US" sz="2050" dirty="0"/>
          </a:p>
        </p:txBody>
      </p:sp>
      <p:sp>
        <p:nvSpPr>
          <p:cNvPr id="7" name="Text 5"/>
          <p:cNvSpPr/>
          <p:nvPr/>
        </p:nvSpPr>
        <p:spPr>
          <a:xfrm>
            <a:off x="1048345" y="3705820"/>
            <a:ext cx="3797616" cy="34016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50"/>
              </a:lnSpc>
              <a:buNone/>
            </a:pPr>
            <a:r>
              <a:rPr lang="en-US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Permite comprender que las diferencias entre mujeres y hombres son un producto de una construcción social y cultural (el género), no solo de la determinación biológica (el sexo). Cuestiona el paradigma de un "ser humano neutral y universal" que históricamente ha invisibilizado a las mujeres y a las diversidades sexo-genéricas.</a:t>
            </a: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5195768" y="2805708"/>
            <a:ext cx="4238863" cy="4664750"/>
          </a:xfrm>
          <a:prstGeom prst="roundRect">
            <a:avLst>
              <a:gd name="adj" fmla="val 2589"/>
            </a:avLst>
          </a:prstGeom>
          <a:solidFill>
            <a:srgbClr val="F6EBD4"/>
          </a:solidFill>
          <a:ln w="22860">
            <a:solidFill>
              <a:srgbClr val="83792E"/>
            </a:solidFill>
            <a:prstDash val="solid"/>
          </a:ln>
        </p:spPr>
        <p:txBody>
          <a:bodyPr/>
          <a:lstStyle/>
          <a:p>
            <a:endParaRPr lang="es-419"/>
          </a:p>
        </p:txBody>
      </p:sp>
      <p:sp>
        <p:nvSpPr>
          <p:cNvPr id="9" name="Shape 7"/>
          <p:cNvSpPr/>
          <p:nvPr/>
        </p:nvSpPr>
        <p:spPr>
          <a:xfrm>
            <a:off x="5172908" y="2805708"/>
            <a:ext cx="91440" cy="4664750"/>
          </a:xfrm>
          <a:prstGeom prst="roundRect">
            <a:avLst>
              <a:gd name="adj" fmla="val 348837"/>
            </a:avLst>
          </a:prstGeom>
          <a:solidFill>
            <a:srgbClr val="83792E"/>
          </a:solidFill>
          <a:ln/>
        </p:spPr>
        <p:txBody>
          <a:bodyPr/>
          <a:lstStyle/>
          <a:p>
            <a:endParaRPr lang="es-419"/>
          </a:p>
        </p:txBody>
      </p:sp>
      <p:sp>
        <p:nvSpPr>
          <p:cNvPr id="10" name="Text 8"/>
          <p:cNvSpPr/>
          <p:nvPr/>
        </p:nvSpPr>
        <p:spPr>
          <a:xfrm>
            <a:off x="5499854" y="3041213"/>
            <a:ext cx="3699272" cy="664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50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Visibilización de la Discriminación</a:t>
            </a:r>
            <a:endParaRPr lang="en-US" sz="2050" dirty="0"/>
          </a:p>
        </p:txBody>
      </p:sp>
      <p:sp>
        <p:nvSpPr>
          <p:cNvPr id="11" name="Text 9"/>
          <p:cNvSpPr/>
          <p:nvPr/>
        </p:nvSpPr>
        <p:spPr>
          <a:xfrm>
            <a:off x="5499854" y="3833336"/>
            <a:ext cx="3699272" cy="27212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50"/>
              </a:lnSpc>
              <a:buNone/>
            </a:pPr>
            <a:r>
              <a:rPr lang="en-US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Ayuda a identificar y analizar cómo los patrones culturales patriarcales, los estereotipos de género y la división sexual del trabajo generan y perpetúan la desigualdad, la injusticia y diversas formas de violencia y discriminación contra las mujeres y niñas.</a:t>
            </a: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9647277" y="2805708"/>
            <a:ext cx="4238863" cy="4664750"/>
          </a:xfrm>
          <a:prstGeom prst="roundRect">
            <a:avLst>
              <a:gd name="adj" fmla="val 2589"/>
            </a:avLst>
          </a:prstGeom>
          <a:solidFill>
            <a:srgbClr val="F6EBD4"/>
          </a:solidFill>
          <a:ln w="22860">
            <a:solidFill>
              <a:srgbClr val="E8AF3B"/>
            </a:solidFill>
            <a:prstDash val="solid"/>
          </a:ln>
        </p:spPr>
        <p:txBody>
          <a:bodyPr/>
          <a:lstStyle/>
          <a:p>
            <a:endParaRPr lang="es-419"/>
          </a:p>
        </p:txBody>
      </p:sp>
      <p:sp>
        <p:nvSpPr>
          <p:cNvPr id="13" name="Shape 11"/>
          <p:cNvSpPr/>
          <p:nvPr/>
        </p:nvSpPr>
        <p:spPr>
          <a:xfrm>
            <a:off x="9624417" y="2805708"/>
            <a:ext cx="91440" cy="4664750"/>
          </a:xfrm>
          <a:prstGeom prst="roundRect">
            <a:avLst>
              <a:gd name="adj" fmla="val 348837"/>
            </a:avLst>
          </a:prstGeom>
          <a:solidFill>
            <a:srgbClr val="E8AF3B"/>
          </a:solidFill>
          <a:ln/>
        </p:spPr>
        <p:txBody>
          <a:bodyPr/>
          <a:lstStyle/>
          <a:p>
            <a:endParaRPr lang="es-419"/>
          </a:p>
        </p:txBody>
      </p:sp>
      <p:sp>
        <p:nvSpPr>
          <p:cNvPr id="14" name="Text 12"/>
          <p:cNvSpPr/>
          <p:nvPr/>
        </p:nvSpPr>
        <p:spPr>
          <a:xfrm>
            <a:off x="9951363" y="3041213"/>
            <a:ext cx="3501271" cy="3323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50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Objetivo de Transformación</a:t>
            </a:r>
            <a:endParaRPr lang="en-US" sz="2050" dirty="0"/>
          </a:p>
        </p:txBody>
      </p:sp>
      <p:sp>
        <p:nvSpPr>
          <p:cNvPr id="15" name="Text 13"/>
          <p:cNvSpPr/>
          <p:nvPr/>
        </p:nvSpPr>
        <p:spPr>
          <a:xfrm>
            <a:off x="9951363" y="3501033"/>
            <a:ext cx="3699272" cy="27212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50"/>
              </a:lnSpc>
              <a:buNone/>
            </a:pPr>
            <a:r>
              <a:rPr lang="en-US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Busca transformar las relaciones desiguales de poder y las jerarquías de género. La Educación en DDHH, aliada con la perspectiva de género, trabaja para renovar prácticas y comportamientos socioculturales para lograr la igualdad sustantiva y la equidad entre todas las personas.</a:t>
            </a:r>
            <a:endParaRPr lang="en-US" dirty="0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BC3DE851-D2C3-5B18-9C42-CE59B6A564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8993" y="176082"/>
            <a:ext cx="1618342" cy="113937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1390" y="749944"/>
            <a:ext cx="9963031" cy="458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2850" dirty="0">
                <a:solidFill>
                  <a:schemeClr val="accent1">
                    <a:lumMod val="75000"/>
                  </a:schemeClr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Prevención de la Discriminación y la Interseccionalidad</a:t>
            </a:r>
            <a:endParaRPr lang="en-US" sz="285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641390" y="1344201"/>
            <a:ext cx="12609097" cy="5113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4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La enseñanza debe promover activamente la no discriminación, la </a:t>
            </a:r>
            <a:r>
              <a:rPr lang="en-US" sz="2400" dirty="0" err="1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inclusión</a:t>
            </a:r>
            <a:r>
              <a:rPr lang="en-US" sz="24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 </a:t>
            </a:r>
          </a:p>
          <a:p>
            <a:pPr marL="0" indent="0" algn="l">
              <a:lnSpc>
                <a:spcPts val="2850"/>
              </a:lnSpc>
              <a:buNone/>
            </a:pPr>
            <a:r>
              <a:rPr lang="en-US" sz="24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y la diversidad, prestando especial atención a:</a:t>
            </a:r>
          </a:p>
          <a:p>
            <a:pPr marL="0" indent="0" algn="l">
              <a:lnSpc>
                <a:spcPts val="2850"/>
              </a:lnSpc>
              <a:buNone/>
            </a:pPr>
            <a:endParaRPr lang="en-US" sz="2400" dirty="0">
              <a:solidFill>
                <a:srgbClr val="403011"/>
              </a:solidFill>
              <a:latin typeface="Brygada 1918" pitchFamily="34" charset="0"/>
              <a:ea typeface="Brygada 1918" pitchFamily="34" charset="-122"/>
            </a:endParaRPr>
          </a:p>
          <a:p>
            <a:pPr marL="0" indent="0" algn="l">
              <a:lnSpc>
                <a:spcPts val="2850"/>
              </a:lnSpc>
              <a:buNone/>
            </a:pP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641390" y="2762737"/>
            <a:ext cx="2431613" cy="28634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2400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Principios de Igualdad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626269" y="3430428"/>
            <a:ext cx="4105037" cy="17587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Enfatizar que todas las personas nacen libres e iguales en dignidad y derechos y que nadie debe ser discriminado por motivos de etnia, origen nacional, género, identidad de género, orientación sexual, edad, discapacidad, condición social, religión, entre otros.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201245" y="2737398"/>
            <a:ext cx="2291001" cy="28634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2400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Interseccionalidad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193685" y="3313193"/>
            <a:ext cx="4105037" cy="26381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Reconocer la diversidad y entender que la discriminación no ocurre de forma aislada. Este enfoque permite identificar las brechas y barreras de acceso al cumplimiento de derechos que enfrentan grupos que experimentan múltiples formas de exclusión o discriminación (por ejemplo, mujeres indígenas, personas con discapacidad de las diversidades sexo-genéricas, etc.).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9761101" y="2712860"/>
            <a:ext cx="2291001" cy="28634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2400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Acciones Concretas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9761101" y="3308550"/>
            <a:ext cx="4243030" cy="17587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La educación debe contribuir a desmontar estereotipos y prejuicios, prevenir la violencia (incluida la violencia por razones de orientación sexual e identidad de género) y fomentar la sensibilización y el respeto de la autonomía de todas las personas.</a:t>
            </a:r>
            <a:endParaRPr lang="en-US" sz="2000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0AE45D9-48A1-DCA9-29E3-DC8D8CAA79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8993" y="176082"/>
            <a:ext cx="1618342" cy="113937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27585-6271-FD5B-9BF2-F11756F25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8">
            <a:extLst>
              <a:ext uri="{FF2B5EF4-FFF2-40B4-BE49-F238E27FC236}">
                <a16:creationId xmlns:a16="http://schemas.microsoft.com/office/drawing/2014/main" id="{4DD30108-84D3-F63B-3507-CD827A7A61BA}"/>
              </a:ext>
            </a:extLst>
          </p:cNvPr>
          <p:cNvSpPr/>
          <p:nvPr/>
        </p:nvSpPr>
        <p:spPr>
          <a:xfrm>
            <a:off x="458510" y="2713698"/>
            <a:ext cx="13347621" cy="30480"/>
          </a:xfrm>
          <a:prstGeom prst="rect">
            <a:avLst/>
          </a:prstGeom>
          <a:solidFill>
            <a:srgbClr val="403011">
              <a:alpha val="50000"/>
            </a:srgbClr>
          </a:solidFill>
          <a:ln/>
        </p:spPr>
        <p:txBody>
          <a:bodyPr/>
          <a:lstStyle/>
          <a:p>
            <a:endParaRPr lang="es-419" sz="240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ADD66313-7125-11C1-1732-A5FE38C20C70}"/>
              </a:ext>
            </a:extLst>
          </p:cNvPr>
          <p:cNvSpPr/>
          <p:nvPr/>
        </p:nvSpPr>
        <p:spPr>
          <a:xfrm>
            <a:off x="1238012" y="3206277"/>
            <a:ext cx="11788615" cy="10994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ts val="2850"/>
              </a:lnSpc>
              <a:buNone/>
            </a:pPr>
            <a:r>
              <a:rPr lang="en-US" sz="24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El Enfoque Basado en Derechos Humanos (EBDH) es un marco conceptual y metodológico para el proceso de desarrollo y la acción pública. Su propósito es garantizar que todos los planes, políticas y proyectos estén basados en las normas y principios del Derecho Internacional de los Derechos Humanos (DDHH) y que estén dirigidos a la promoción y protección de estos.</a:t>
            </a:r>
            <a:endParaRPr lang="en-US" sz="2400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636FD65B-4914-AAD3-29B4-7248920D33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8993" y="176082"/>
            <a:ext cx="1618342" cy="1139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443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8613" y="-1"/>
            <a:ext cx="5760720" cy="8011597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86633" y="696873"/>
            <a:ext cx="3923824" cy="4905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850"/>
              </a:lnSpc>
              <a:buNone/>
            </a:pPr>
            <a:r>
              <a:rPr lang="en-US" sz="3050" dirty="0" err="1">
                <a:solidFill>
                  <a:srgbClr val="091158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Definición</a:t>
            </a:r>
            <a:endParaRPr lang="en-US" sz="3050" dirty="0"/>
          </a:p>
        </p:txBody>
      </p:sp>
      <p:sp>
        <p:nvSpPr>
          <p:cNvPr id="4" name="Text 1"/>
          <p:cNvSpPr/>
          <p:nvPr/>
        </p:nvSpPr>
        <p:spPr>
          <a:xfrm>
            <a:off x="686633" y="1408033"/>
            <a:ext cx="7770733" cy="3924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050"/>
              </a:lnSpc>
              <a:buNone/>
            </a:pPr>
            <a:r>
              <a:rPr lang="en-US" sz="24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El EBDH es un marco que:</a:t>
            </a:r>
            <a:endParaRPr lang="en-US" sz="2400" dirty="0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633" y="2021086"/>
            <a:ext cx="980956" cy="2071807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863685" y="2217182"/>
            <a:ext cx="2452330" cy="3065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2400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Normativamente</a:t>
            </a:r>
            <a:endParaRPr lang="en-US" sz="2400" dirty="0"/>
          </a:p>
        </p:txBody>
      </p:sp>
      <p:sp>
        <p:nvSpPr>
          <p:cNvPr id="7" name="Text 3"/>
          <p:cNvSpPr/>
          <p:nvPr/>
        </p:nvSpPr>
        <p:spPr>
          <a:xfrm>
            <a:off x="1863686" y="2641402"/>
            <a:ext cx="6397586" cy="12553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50"/>
              </a:lnSpc>
              <a:buNone/>
            </a:pPr>
            <a:r>
              <a:rPr lang="en-US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Se fundamenta en los estándares internacionales de derechos humanos, reconociendo a todas las personas como titulares de derechos y al Estado (y otros agentes de poder) como el principal titular de deberes u obligaciones.</a:t>
            </a:r>
            <a:endParaRPr lang="en-US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633" y="4092893"/>
            <a:ext cx="980956" cy="1757958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863685" y="4288988"/>
            <a:ext cx="2452330" cy="3065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2400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Operacionalmente</a:t>
            </a:r>
            <a:endParaRPr lang="en-US" sz="2400" dirty="0"/>
          </a:p>
        </p:txBody>
      </p:sp>
      <p:sp>
        <p:nvSpPr>
          <p:cNvPr id="10" name="Text 5"/>
          <p:cNvSpPr/>
          <p:nvPr/>
        </p:nvSpPr>
        <p:spPr>
          <a:xfrm>
            <a:off x="1863685" y="4713208"/>
            <a:ext cx="6593681" cy="9415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50"/>
              </a:lnSpc>
              <a:buNone/>
            </a:pPr>
            <a:r>
              <a:rPr lang="en-US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Se orienta a analizar las desigualdades, corregir las prácticas discriminatorias y abordar el injusto reparto del poder que obstaculizan el desarrollo humano y la plena realización de los derechos.</a:t>
            </a:r>
            <a:endParaRPr lang="en-US" dirty="0"/>
          </a:p>
        </p:txBody>
      </p:sp>
      <p:sp>
        <p:nvSpPr>
          <p:cNvPr id="11" name="Shape 6"/>
          <p:cNvSpPr/>
          <p:nvPr/>
        </p:nvSpPr>
        <p:spPr>
          <a:xfrm>
            <a:off x="686633" y="6071473"/>
            <a:ext cx="7770733" cy="1461135"/>
          </a:xfrm>
          <a:prstGeom prst="roundRect">
            <a:avLst>
              <a:gd name="adj" fmla="val 20141"/>
            </a:avLst>
          </a:prstGeom>
          <a:solidFill>
            <a:srgbClr val="DFE4CE"/>
          </a:solidFill>
          <a:ln/>
        </p:spPr>
        <p:txBody>
          <a:bodyPr/>
          <a:lstStyle/>
          <a:p>
            <a:endParaRPr lang="es-419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2729" y="6365796"/>
            <a:ext cx="245150" cy="196096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323975" y="6316504"/>
            <a:ext cx="6937296" cy="9415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50"/>
              </a:lnSpc>
              <a:buNone/>
            </a:pPr>
            <a:r>
              <a:rPr lang="en-US" dirty="0">
                <a:solidFill>
                  <a:srgbClr val="000000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En esencia, el EBDH no trata los problemas sociales como meras necesidades a satisfacer, sino como violaciones de derechos que deben ser corregidas legal y estructuralmente.</a:t>
            </a:r>
            <a:endParaRPr lang="en-US" dirty="0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957C1C7A-923B-5CCE-8E65-BE63376D0B7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58993" y="176082"/>
            <a:ext cx="1618342" cy="113937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8886" y="992743"/>
            <a:ext cx="5169456" cy="4349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400"/>
              </a:lnSpc>
              <a:buNone/>
            </a:pPr>
            <a:r>
              <a:rPr lang="en-US" sz="2700" dirty="0" err="1">
                <a:solidFill>
                  <a:schemeClr val="accent1">
                    <a:lumMod val="75000"/>
                  </a:schemeClr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Principios</a:t>
            </a:r>
            <a:r>
              <a:rPr lang="en-US" sz="2700" dirty="0">
                <a:solidFill>
                  <a:schemeClr val="accent1">
                    <a:lumMod val="75000"/>
                  </a:schemeClr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 Rectores del EBDH</a:t>
            </a:r>
            <a:endParaRPr lang="en-US" sz="2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608886" y="1647885"/>
            <a:ext cx="13412629" cy="3480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La aplicación del Enfoque de DDHH se guía por una serie de principios interrelacionados:</a:t>
            </a:r>
            <a:endParaRPr lang="en-US" sz="20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886" y="2319338"/>
            <a:ext cx="434935" cy="434935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61229" y="2422565"/>
            <a:ext cx="3151227" cy="2718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700" dirty="0">
                <a:solidFill>
                  <a:schemeClr val="accent1">
                    <a:lumMod val="75000"/>
                  </a:schemeClr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Universalidad e Indivisibilidad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 3"/>
          <p:cNvSpPr/>
          <p:nvPr/>
        </p:nvSpPr>
        <p:spPr>
          <a:xfrm>
            <a:off x="1261228" y="2798683"/>
            <a:ext cx="3890961" cy="16694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7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Los derechos son inherentes a todas las personas (universalidad) y no pueden clasificarse jerárquicamente; todos los derechos (civiles, políticos, económicos, sociales y culturales) son igual de importantes (indivisibilidad).</a:t>
            </a:r>
            <a:endParaRPr lang="en-US" sz="17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2192" y="2319338"/>
            <a:ext cx="434935" cy="434935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5804535" y="2422565"/>
            <a:ext cx="3050143" cy="2718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700" dirty="0">
                <a:solidFill>
                  <a:schemeClr val="accent1">
                    <a:lumMod val="75000"/>
                  </a:schemeClr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Igualdad y No Discriminación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 5"/>
          <p:cNvSpPr/>
          <p:nvPr/>
        </p:nvSpPr>
        <p:spPr>
          <a:xfrm>
            <a:off x="5804534" y="2798683"/>
            <a:ext cx="3890963" cy="16694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7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Exige que se preste especial atención a los grupos históricamente marginados o vulnerables para garantizar la igualdad real o sustantiva, no solo la formal. Esto implica priorizar la asignación de recursos a las violaciones más severas de derechos.</a:t>
            </a:r>
            <a:endParaRPr lang="en-US" sz="170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47841" y="2340939"/>
            <a:ext cx="434935" cy="434935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1194375" y="2422565"/>
            <a:ext cx="2174796" cy="2718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700" dirty="0">
                <a:solidFill>
                  <a:schemeClr val="accent1">
                    <a:lumMod val="75000"/>
                  </a:schemeClr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Participación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 7"/>
          <p:cNvSpPr/>
          <p:nvPr/>
        </p:nvSpPr>
        <p:spPr>
          <a:xfrm>
            <a:off x="10347841" y="2798683"/>
            <a:ext cx="3673554" cy="13912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7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Establece que todas las personas, especialmente los grupos afectados, deben tener voz y tomar parte activa y efectiva en los procesos de toma de decisiones que les conciernen.</a:t>
            </a:r>
            <a:endParaRPr lang="en-US" sz="17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8886" y="4816078"/>
            <a:ext cx="434935" cy="434935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261229" y="4919305"/>
            <a:ext cx="3673554" cy="5436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700" dirty="0">
                <a:solidFill>
                  <a:schemeClr val="accent1">
                    <a:lumMod val="75000"/>
                  </a:schemeClr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Rendición de Cuentas (Accountability)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ext 9"/>
          <p:cNvSpPr/>
          <p:nvPr/>
        </p:nvSpPr>
        <p:spPr>
          <a:xfrm>
            <a:off x="1261228" y="5567243"/>
            <a:ext cx="4045317" cy="16694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7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Implica establecer mecanismos para que los titulares de deberes (gobiernos, funcionarios públicos) sean responsables y controlables por el cumplimiento de sus obligaciones en materia de DDHH. Los titulares de derechos deben estar empoderados para exigir justicia.</a:t>
            </a:r>
            <a:endParaRPr lang="en-US" sz="1700" dirty="0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52192" y="4816078"/>
            <a:ext cx="434935" cy="434935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5804535" y="4919305"/>
            <a:ext cx="3307437" cy="2718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700" dirty="0">
                <a:solidFill>
                  <a:schemeClr val="accent1">
                    <a:lumMod val="75000"/>
                  </a:schemeClr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Progresividad y No Regresividad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xt 11"/>
          <p:cNvSpPr/>
          <p:nvPr/>
        </p:nvSpPr>
        <p:spPr>
          <a:xfrm>
            <a:off x="5804535" y="5295424"/>
            <a:ext cx="4045318" cy="16694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7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Los Estados deben avanzar continuamente hacia la plena realización de los derechos (progresividad) y no pueden adoptar medidas que reviertan o disminuyan el nivel de protección de los derechos ya alcanzados (no regresividad).</a:t>
            </a:r>
            <a:endParaRPr lang="en-US" sz="1700" dirty="0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50E9C103-4037-123A-C40A-D8A96CBEC60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458993" y="176082"/>
            <a:ext cx="1618342" cy="113937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5197" y="591383"/>
            <a:ext cx="3809762" cy="4466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500"/>
              </a:lnSpc>
              <a:buNone/>
            </a:pPr>
            <a:r>
              <a:rPr lang="en-US" sz="2800" dirty="0" err="1">
                <a:solidFill>
                  <a:srgbClr val="243799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Alcance</a:t>
            </a:r>
            <a:r>
              <a:rPr lang="en-US" sz="2800" dirty="0">
                <a:solidFill>
                  <a:srgbClr val="243799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 y Aplicación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25197" y="1283424"/>
            <a:ext cx="13380006" cy="3573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El alcance del EBDH es transversal e integral, aplicándose a diversas esferas de la acción pública y el desarrollo: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625197" y="1953458"/>
            <a:ext cx="13380006" cy="4020503"/>
          </a:xfrm>
          <a:prstGeom prst="roundRect">
            <a:avLst>
              <a:gd name="adj" fmla="val 6665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  <p:txBody>
          <a:bodyPr/>
          <a:lstStyle/>
          <a:p>
            <a:pPr>
              <a:lnSpc>
                <a:spcPct val="200000"/>
              </a:lnSpc>
            </a:pPr>
            <a:endParaRPr lang="es-419" sz="2800"/>
          </a:p>
        </p:txBody>
      </p:sp>
      <p:sp>
        <p:nvSpPr>
          <p:cNvPr id="6" name="Text 4"/>
          <p:cNvSpPr/>
          <p:nvPr/>
        </p:nvSpPr>
        <p:spPr>
          <a:xfrm>
            <a:off x="900767" y="1873680"/>
            <a:ext cx="4316611" cy="2857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200000"/>
              </a:lnSpc>
              <a:buNone/>
            </a:pPr>
            <a:r>
              <a:rPr lang="en-US" sz="2000" b="1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Ámbito de Aplicación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92948" y="1880103"/>
            <a:ext cx="8326041" cy="2857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200000"/>
              </a:lnSpc>
              <a:buNone/>
            </a:pPr>
            <a:r>
              <a:rPr lang="en-US" sz="2000" b="1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Enfoque Clave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632817" y="2476381"/>
            <a:ext cx="13364766" cy="1086803"/>
          </a:xfrm>
          <a:prstGeom prst="rect">
            <a:avLst/>
          </a:prstGeom>
          <a:solidFill>
            <a:schemeClr val="accent1">
              <a:lumMod val="20000"/>
              <a:lumOff val="80000"/>
              <a:alpha val="4000"/>
            </a:schemeClr>
          </a:solidFill>
          <a:ln/>
        </p:spPr>
        <p:txBody>
          <a:bodyPr/>
          <a:lstStyle/>
          <a:p>
            <a:pPr>
              <a:lnSpc>
                <a:spcPct val="200000"/>
              </a:lnSpc>
            </a:pPr>
            <a:endParaRPr lang="es-419" sz="2800"/>
          </a:p>
        </p:txBody>
      </p:sp>
      <p:sp>
        <p:nvSpPr>
          <p:cNvPr id="9" name="Text 7"/>
          <p:cNvSpPr/>
          <p:nvPr/>
        </p:nvSpPr>
        <p:spPr>
          <a:xfrm>
            <a:off x="811530" y="2619256"/>
            <a:ext cx="4316611" cy="2857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2000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Políticas Públicas y Desarrollo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005138" y="2583493"/>
            <a:ext cx="8813852" cy="857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Analizar las causas profundas (estructurales) de la pobreza o el subdesarrollo como la discriminación y la falta de poder, garantizando que el diseño, la implementación y la evaluación se centren en los derechos.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640437" y="3770345"/>
            <a:ext cx="13364766" cy="801053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pPr>
              <a:lnSpc>
                <a:spcPct val="200000"/>
              </a:lnSpc>
            </a:pPr>
            <a:endParaRPr lang="es-419" sz="2800"/>
          </a:p>
        </p:txBody>
      </p:sp>
      <p:sp>
        <p:nvSpPr>
          <p:cNvPr id="12" name="Text 10"/>
          <p:cNvSpPr/>
          <p:nvPr/>
        </p:nvSpPr>
        <p:spPr>
          <a:xfrm>
            <a:off x="811411" y="3581873"/>
            <a:ext cx="4316611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2000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Acción Humanitaria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005140" y="3677959"/>
            <a:ext cx="881385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Asegurar que la asistencia y los programas de ayuda no violen los DDHH y que apoyen el empoderamiento de las víctimas para que puedan exigir sus derechos.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811530" y="4807865"/>
            <a:ext cx="4316611" cy="2857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2000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Legislación y Marco Normativo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5005259" y="4797197"/>
            <a:ext cx="8813731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Asegurar que todas las leyes nacionales y la infraestructura institucional reflejen y garanticen las obligaciones de los Estados de respetar, proteger y realizar los DDHH.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811530" y="6092554"/>
            <a:ext cx="4316611" cy="2857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20000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Educación y Sensibilización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5005139" y="6124352"/>
            <a:ext cx="8992444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Utilizar los DDHH como un objetivo (derecho a la educación) y como un medio (educación en y para los DDHH) para fomentar una cultura democrática de respeto e inclusión.</a:t>
            </a:r>
            <a:endParaRPr lang="en-US" sz="2000" dirty="0"/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A52C4D8B-57C3-FABE-9E8E-DF83790E9B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8993" y="176082"/>
            <a:ext cx="1618342" cy="113937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2231</Words>
  <Application>Microsoft Office PowerPoint</Application>
  <PresentationFormat>Personalizado</PresentationFormat>
  <Paragraphs>127</Paragraphs>
  <Slides>18</Slides>
  <Notes>18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Brygada 1918</vt:lpstr>
      <vt:lpstr>Brygada 1918 Semi Bold</vt:lpstr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>Elsy Flores</cp:lastModifiedBy>
  <cp:revision>9</cp:revision>
  <dcterms:created xsi:type="dcterms:W3CDTF">2025-10-08T20:52:25Z</dcterms:created>
  <dcterms:modified xsi:type="dcterms:W3CDTF">2025-10-08T21:56:13Z</dcterms:modified>
</cp:coreProperties>
</file>