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ebo Light" pitchFamily="2" charset="-79"/>
      <p:regular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Light" panose="00000400000000000000" pitchFamily="2" charset="0"/>
      <p:regular r:id="rId20"/>
      <p:italic r:id="rId21"/>
    </p:embeddedFont>
  </p:embeddedFontLst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7" d="100"/>
          <a:sy n="67" d="100"/>
        </p:scale>
        <p:origin x="10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12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9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287297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Enfoque de Prevención de la Discriminación</a:t>
            </a:r>
            <a:endParaRPr lang="en-US" sz="4450" b="1" dirty="0"/>
          </a:p>
        </p:txBody>
      </p:sp>
      <p:sp>
        <p:nvSpPr>
          <p:cNvPr id="4" name="Text 1"/>
          <p:cNvSpPr/>
          <p:nvPr/>
        </p:nvSpPr>
        <p:spPr>
          <a:xfrm>
            <a:off x="6280190" y="463069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Un compromiso fundamental con la dignidad humana y la igualdad de derechos para todas las personas, sin distinción alguna.</a:t>
            </a:r>
            <a:endParaRPr lang="en-US" sz="175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2CFDDA-F7FD-496F-B1C4-54AEAB03A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78" y="1752237"/>
            <a:ext cx="6170138" cy="437341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75A2174-D985-4410-ADEA-C8BD38C7156E}"/>
              </a:ext>
            </a:extLst>
          </p:cNvPr>
          <p:cNvSpPr/>
          <p:nvPr/>
        </p:nvSpPr>
        <p:spPr>
          <a:xfrm>
            <a:off x="12587288" y="7286625"/>
            <a:ext cx="1928812" cy="942975"/>
          </a:xfrm>
          <a:prstGeom prst="rect">
            <a:avLst/>
          </a:prstGeom>
          <a:solidFill>
            <a:srgbClr val="0D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4270" y="1307545"/>
            <a:ext cx="7245787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800" b="1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Combatir la Discriminación con Educación</a:t>
            </a:r>
            <a:endParaRPr lang="en-US" sz="2800" b="1" dirty="0"/>
          </a:p>
        </p:txBody>
      </p:sp>
      <p:sp>
        <p:nvSpPr>
          <p:cNvPr id="3" name="Text 1"/>
          <p:cNvSpPr/>
          <p:nvPr/>
        </p:nvSpPr>
        <p:spPr>
          <a:xfrm>
            <a:off x="1133951" y="2384941"/>
            <a:ext cx="726412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«Debemos institucionalizar los esfuerzos para combatir la discriminación. Necesitamos educación pública para cambiar las actitudes de la gente».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2384941"/>
            <a:ext cx="30480" cy="1088708"/>
          </a:xfrm>
          <a:prstGeom prst="rect">
            <a:avLst/>
          </a:prstGeom>
          <a:solidFill>
            <a:srgbClr val="481C9E"/>
          </a:solidFill>
          <a:ln/>
        </p:spPr>
      </p:sp>
      <p:sp>
        <p:nvSpPr>
          <p:cNvPr id="5" name="Text 3"/>
          <p:cNvSpPr/>
          <p:nvPr/>
        </p:nvSpPr>
        <p:spPr>
          <a:xfrm>
            <a:off x="793790" y="3728799"/>
            <a:ext cx="760428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Algunos invocan la cultura, la tradición o la religión para defender el statu quo y justificar prácticas discriminatorias. Tales argumentos han sido utilizados históricamente para justificar la esclavitud, el matrimonio infantil y otras violaciones de derechos fundamentales.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1133951" y="5478424"/>
            <a:ext cx="7264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«Respeto la cultura, la tradición y la religión, pero estas nunca pueden ser utilizadas para negar derechos básicos»</a:t>
            </a: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 — Ban Ki-Moon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93790" y="5478424"/>
            <a:ext cx="30480" cy="725805"/>
          </a:xfrm>
          <a:prstGeom prst="rect">
            <a:avLst/>
          </a:prstGeom>
          <a:solidFill>
            <a:srgbClr val="481C9E"/>
          </a:solidFill>
          <a:ln/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096" y="1732836"/>
            <a:ext cx="4885015" cy="3256598"/>
          </a:xfrm>
          <a:prstGeom prst="rect">
            <a:avLst/>
          </a:prstGeom>
        </p:spPr>
      </p:pic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096" y="5244584"/>
            <a:ext cx="1772007" cy="125206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D12FF8B-B2E5-4437-89A6-0640DCE5F84C}"/>
              </a:ext>
            </a:extLst>
          </p:cNvPr>
          <p:cNvSpPr/>
          <p:nvPr/>
        </p:nvSpPr>
        <p:spPr>
          <a:xfrm>
            <a:off x="12587288" y="7286625"/>
            <a:ext cx="1928812" cy="942975"/>
          </a:xfrm>
          <a:prstGeom prst="rect">
            <a:avLst/>
          </a:prstGeom>
          <a:solidFill>
            <a:srgbClr val="0D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8394" y="559594"/>
            <a:ext cx="4434007" cy="413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600" b="1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¿Qué es la Discriminación?</a:t>
            </a:r>
            <a:endParaRPr lang="en-US" sz="2600" b="1" dirty="0"/>
          </a:p>
        </p:txBody>
      </p:sp>
      <p:sp>
        <p:nvSpPr>
          <p:cNvPr id="4" name="Shape 1"/>
          <p:cNvSpPr/>
          <p:nvPr/>
        </p:nvSpPr>
        <p:spPr>
          <a:xfrm>
            <a:off x="6198394" y="1171218"/>
            <a:ext cx="7860506" cy="1305878"/>
          </a:xfrm>
          <a:prstGeom prst="roundRect">
            <a:avLst>
              <a:gd name="adj" fmla="val 4253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173" y="1310997"/>
            <a:ext cx="396716" cy="396716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47234" y="1420058"/>
            <a:ext cx="178475" cy="17847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338173" y="1839873"/>
            <a:ext cx="1653064" cy="206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500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Actos de Desprecio</a:t>
            </a:r>
            <a:endParaRPr lang="en-US" sz="1500" b="1" dirty="0"/>
          </a:p>
        </p:txBody>
      </p:sp>
      <p:sp>
        <p:nvSpPr>
          <p:cNvPr id="8" name="Text 3"/>
          <p:cNvSpPr/>
          <p:nvPr/>
        </p:nvSpPr>
        <p:spPr>
          <a:xfrm>
            <a:off x="6338173" y="2125742"/>
            <a:ext cx="7440454" cy="2115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Acciones u omisiones contra personas o grupos basadas en prejuicios o estigmas sociales.</a:t>
            </a:r>
            <a:endParaRPr lang="en-US" sz="1500" dirty="0"/>
          </a:p>
        </p:txBody>
      </p:sp>
      <p:sp>
        <p:nvSpPr>
          <p:cNvPr id="9" name="Shape 4"/>
          <p:cNvSpPr/>
          <p:nvPr/>
        </p:nvSpPr>
        <p:spPr>
          <a:xfrm>
            <a:off x="6198394" y="2609255"/>
            <a:ext cx="7860506" cy="1305878"/>
          </a:xfrm>
          <a:prstGeom prst="roundRect">
            <a:avLst>
              <a:gd name="adj" fmla="val 4253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8173" y="2749034"/>
            <a:ext cx="396716" cy="396716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47234" y="2858095"/>
            <a:ext cx="178475" cy="178475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338173" y="3277910"/>
            <a:ext cx="1653064" cy="206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500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Raíces Culturales</a:t>
            </a:r>
            <a:endParaRPr lang="en-US" sz="1500" b="1" dirty="0"/>
          </a:p>
        </p:txBody>
      </p:sp>
      <p:sp>
        <p:nvSpPr>
          <p:cNvPr id="13" name="Text 6"/>
          <p:cNvSpPr/>
          <p:nvPr/>
        </p:nvSpPr>
        <p:spPr>
          <a:xfrm>
            <a:off x="6338173" y="3563779"/>
            <a:ext cx="7440454" cy="2115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Se funda en patrones culturales y se extiende de manera sistemática en la sociedad.</a:t>
            </a:r>
            <a:endParaRPr lang="en-US" sz="1500" dirty="0"/>
          </a:p>
        </p:txBody>
      </p:sp>
      <p:sp>
        <p:nvSpPr>
          <p:cNvPr id="14" name="Shape 7"/>
          <p:cNvSpPr/>
          <p:nvPr/>
        </p:nvSpPr>
        <p:spPr>
          <a:xfrm>
            <a:off x="6198394" y="4047292"/>
            <a:ext cx="7860506" cy="1305878"/>
          </a:xfrm>
          <a:prstGeom prst="roundRect">
            <a:avLst>
              <a:gd name="adj" fmla="val 4253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8173" y="4187071"/>
            <a:ext cx="396716" cy="396716"/>
          </a:xfrm>
          <a:prstGeom prst="rect">
            <a:avLst/>
          </a:prstGeom>
        </p:spPr>
      </p:pic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47234" y="4296132"/>
            <a:ext cx="178475" cy="178475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6338173" y="4715947"/>
            <a:ext cx="1653064" cy="206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500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Daño a Derechos</a:t>
            </a:r>
            <a:endParaRPr lang="en-US" sz="1500" b="1" dirty="0"/>
          </a:p>
        </p:txBody>
      </p:sp>
      <p:sp>
        <p:nvSpPr>
          <p:cNvPr id="18" name="Text 9"/>
          <p:cNvSpPr/>
          <p:nvPr/>
        </p:nvSpPr>
        <p:spPr>
          <a:xfrm>
            <a:off x="6338173" y="5001816"/>
            <a:ext cx="7440454" cy="2115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Vulnera los derechos y libertades fundamentales de quienes la sufren.</a:t>
            </a:r>
            <a:endParaRPr lang="en-US" sz="1500" dirty="0"/>
          </a:p>
        </p:txBody>
      </p:sp>
      <p:sp>
        <p:nvSpPr>
          <p:cNvPr id="19" name="Shape 10"/>
          <p:cNvSpPr/>
          <p:nvPr/>
        </p:nvSpPr>
        <p:spPr>
          <a:xfrm>
            <a:off x="6198394" y="5485328"/>
            <a:ext cx="7860506" cy="1305878"/>
          </a:xfrm>
          <a:prstGeom prst="roundRect">
            <a:avLst>
              <a:gd name="adj" fmla="val 4253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8173" y="5625108"/>
            <a:ext cx="396716" cy="396716"/>
          </a:xfrm>
          <a:prstGeom prst="rect">
            <a:avLst/>
          </a:prstGeom>
        </p:spPr>
      </p:pic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47234" y="5734169"/>
            <a:ext cx="178475" cy="178475"/>
          </a:xfrm>
          <a:prstGeom prst="rect">
            <a:avLst/>
          </a:prstGeom>
        </p:spPr>
      </p:pic>
      <p:sp>
        <p:nvSpPr>
          <p:cNvPr id="22" name="Text 11"/>
          <p:cNvSpPr/>
          <p:nvPr/>
        </p:nvSpPr>
        <p:spPr>
          <a:xfrm>
            <a:off x="6338173" y="6153983"/>
            <a:ext cx="1653064" cy="206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500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Desventaja Social</a:t>
            </a:r>
            <a:endParaRPr lang="en-US" sz="1500" b="1" dirty="0"/>
          </a:p>
        </p:txBody>
      </p:sp>
      <p:sp>
        <p:nvSpPr>
          <p:cNvPr id="23" name="Text 12"/>
          <p:cNvSpPr/>
          <p:nvPr/>
        </p:nvSpPr>
        <p:spPr>
          <a:xfrm>
            <a:off x="6338173" y="6439852"/>
            <a:ext cx="7440454" cy="2115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5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Coloca a las personas discriminadas en situaciones de vulnerabilidad y desventaja constante.</a:t>
            </a:r>
            <a:endParaRPr lang="en-US" sz="1500" dirty="0"/>
          </a:p>
        </p:txBody>
      </p:sp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8394" y="6939914"/>
            <a:ext cx="1334561" cy="942975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27B09F80-2F5A-4F3D-A0CD-B243CD87086F}"/>
              </a:ext>
            </a:extLst>
          </p:cNvPr>
          <p:cNvSpPr/>
          <p:nvPr/>
        </p:nvSpPr>
        <p:spPr>
          <a:xfrm>
            <a:off x="12587288" y="7286625"/>
            <a:ext cx="1928812" cy="942975"/>
          </a:xfrm>
          <a:prstGeom prst="rect">
            <a:avLst/>
          </a:prstGeom>
          <a:solidFill>
            <a:srgbClr val="0D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68"/>
            <a:ext cx="14630400" cy="163508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4255" y="2188488"/>
            <a:ext cx="6450330" cy="4087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¿Cómo se Manifiesta la Discriminación?</a:t>
            </a:r>
            <a:endParaRPr lang="en-US" sz="2550" b="1" dirty="0"/>
          </a:p>
        </p:txBody>
      </p:sp>
      <p:sp>
        <p:nvSpPr>
          <p:cNvPr id="4" name="Text 1"/>
          <p:cNvSpPr/>
          <p:nvPr/>
        </p:nvSpPr>
        <p:spPr>
          <a:xfrm>
            <a:off x="704255" y="3011130"/>
            <a:ext cx="2094190" cy="245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b="1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Desigualdad de Trato</a:t>
            </a:r>
            <a:endParaRPr lang="en-US" sz="2000" b="1" dirty="0"/>
          </a:p>
        </p:txBody>
      </p:sp>
      <p:sp>
        <p:nvSpPr>
          <p:cNvPr id="5" name="Text 2"/>
          <p:cNvSpPr/>
          <p:nvPr/>
        </p:nvSpPr>
        <p:spPr>
          <a:xfrm>
            <a:off x="696634" y="3438860"/>
            <a:ext cx="6443782" cy="41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Se manifiesta cuando el cierre social actúa en el plano simbólico, utilizando el estigma para disminuir a las personas:</a:t>
            </a: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696635" y="4366804"/>
            <a:ext cx="6451402" cy="2093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600"/>
              </a:lnSpc>
              <a:buSzPct val="100000"/>
              <a:buChar char="•"/>
            </a:pPr>
            <a:r>
              <a:rPr lang="en-US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Discursos menospreciantes y prejuiciosos</a:t>
            </a: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696635" y="4723702"/>
            <a:ext cx="6451402" cy="2093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600"/>
              </a:lnSpc>
              <a:buSzPct val="100000"/>
              <a:buChar char="•"/>
            </a:pPr>
            <a:r>
              <a:rPr lang="en-US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Tratamiento arbitrario e injusto por la ley</a:t>
            </a:r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704255" y="5093804"/>
            <a:ext cx="6451402" cy="2093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600"/>
              </a:lnSpc>
              <a:buSzPct val="100000"/>
              <a:buChar char="•"/>
            </a:pPr>
            <a:r>
              <a:rPr lang="en-US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Abuso de autoridad hacia personas vulnerables</a:t>
            </a: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704255" y="5478315"/>
            <a:ext cx="6451402" cy="2093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600"/>
              </a:lnSpc>
              <a:buSzPct val="100000"/>
              <a:buChar char="•"/>
            </a:pPr>
            <a:r>
              <a:rPr lang="en-US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Exclusión por tradiciones o costumbres discriminatorias</a:t>
            </a: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7482364" y="2924056"/>
            <a:ext cx="2400062" cy="245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b="1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Desigualdad Económica</a:t>
            </a:r>
            <a:endParaRPr lang="en-US" sz="2000" b="1" dirty="0"/>
          </a:p>
        </p:txBody>
      </p:sp>
      <p:sp>
        <p:nvSpPr>
          <p:cNvPr id="11" name="Text 8"/>
          <p:cNvSpPr/>
          <p:nvPr/>
        </p:nvSpPr>
        <p:spPr>
          <a:xfrm>
            <a:off x="7482364" y="3300055"/>
            <a:ext cx="6451402" cy="41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Tiene su origen en las diferencias de ingresos entre personas y grupos humanos, perpetuando ciclos de exclusión.</a:t>
            </a:r>
            <a:endParaRPr lang="en-US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364" y="3327777"/>
            <a:ext cx="3161824" cy="316182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704255" y="6511131"/>
            <a:ext cx="13221891" cy="23932"/>
          </a:xfrm>
          <a:prstGeom prst="rect">
            <a:avLst/>
          </a:prstGeom>
          <a:solidFill>
            <a:srgbClr val="DCD7E5">
              <a:alpha val="50000"/>
            </a:srgbClr>
          </a:solidFill>
          <a:ln/>
        </p:spPr>
      </p:sp>
      <p:sp>
        <p:nvSpPr>
          <p:cNvPr id="14" name="Text 10"/>
          <p:cNvSpPr/>
          <p:nvPr/>
        </p:nvSpPr>
        <p:spPr>
          <a:xfrm>
            <a:off x="1726168" y="6834045"/>
            <a:ext cx="11625858" cy="5818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La discriminación va desde acciones agresivas de rechazo hasta prácticas que la sociedad asume como normales, generando </a:t>
            </a:r>
            <a:r>
              <a:rPr lang="en-US" sz="20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desigualdad</a:t>
            </a:r>
            <a:r>
              <a:rPr lang="en-US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 </a:t>
            </a:r>
          </a:p>
          <a:p>
            <a:pPr marL="0" indent="0" algn="l">
              <a:lnSpc>
                <a:spcPts val="1600"/>
              </a:lnSpc>
              <a:buNone/>
            </a:pPr>
            <a:r>
              <a:rPr lang="en-US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material y exclusión que impacta directamente en la dignidad humana.</a:t>
            </a:r>
            <a:endParaRPr lang="en-US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55" y="7038380"/>
            <a:ext cx="1021913" cy="72199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C838C1C2-5059-4DA2-AEFC-B49EB70D2719}"/>
              </a:ext>
            </a:extLst>
          </p:cNvPr>
          <p:cNvSpPr/>
          <p:nvPr/>
        </p:nvSpPr>
        <p:spPr>
          <a:xfrm>
            <a:off x="12587288" y="7286625"/>
            <a:ext cx="1928812" cy="942975"/>
          </a:xfrm>
          <a:prstGeom prst="rect">
            <a:avLst/>
          </a:prstGeom>
          <a:solidFill>
            <a:srgbClr val="0D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007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4FC00BD6-2A81-4E5A-AAAA-6C608F71769A}"/>
              </a:ext>
            </a:extLst>
          </p:cNvPr>
          <p:cNvSpPr/>
          <p:nvPr/>
        </p:nvSpPr>
        <p:spPr>
          <a:xfrm>
            <a:off x="12587288" y="7286625"/>
            <a:ext cx="1928812" cy="942975"/>
          </a:xfrm>
          <a:prstGeom prst="rect">
            <a:avLst/>
          </a:prstGeom>
          <a:solidFill>
            <a:srgbClr val="0D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1016" y="862965"/>
            <a:ext cx="7002780" cy="367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 Discriminación como Fenómeno Sociológico</a:t>
            </a:r>
            <a:endParaRPr lang="en-US" sz="2300" b="1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016" y="1557988"/>
            <a:ext cx="734616" cy="108156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102554" y="1704912"/>
            <a:ext cx="1836777" cy="229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000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Violencia Social</a:t>
            </a:r>
            <a:endParaRPr lang="en-US" sz="2000" b="1" dirty="0"/>
          </a:p>
        </p:txBody>
      </p:sp>
      <p:sp>
        <p:nvSpPr>
          <p:cNvPr id="6" name="Text 2"/>
          <p:cNvSpPr/>
          <p:nvPr/>
        </p:nvSpPr>
        <p:spPr>
          <a:xfrm>
            <a:off x="7102554" y="2022570"/>
            <a:ext cx="6793230" cy="470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Forma de opresión ejercida por grupos dominantes, consciente o inconscientemente, mediante preconceptos negativos.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16" y="2663364"/>
            <a:ext cx="734616" cy="88153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102554" y="2786475"/>
            <a:ext cx="1836777" cy="229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000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Estigmatización</a:t>
            </a:r>
            <a:endParaRPr lang="en-US" sz="2000" b="1" dirty="0"/>
          </a:p>
        </p:txBody>
      </p:sp>
      <p:sp>
        <p:nvSpPr>
          <p:cNvPr id="9" name="Text 4"/>
          <p:cNvSpPr/>
          <p:nvPr/>
        </p:nvSpPr>
        <p:spPr>
          <a:xfrm>
            <a:off x="7102554" y="3104134"/>
            <a:ext cx="6793230" cy="2350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Se basa en rasgos físicos o sociales convertidos en estigmas de</a:t>
            </a:r>
          </a:p>
          <a:p>
            <a:pPr marL="0" indent="0" algn="l">
              <a:lnSpc>
                <a:spcPts val="1850"/>
              </a:lnSpc>
              <a:buNone/>
            </a:pPr>
            <a:r>
              <a:rPr lang="en-US" sz="1600" dirty="0" err="1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inferioridad</a:t>
            </a: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 que resultan en </a:t>
            </a:r>
            <a:r>
              <a:rPr lang="en-US" sz="1600" dirty="0" err="1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exclusión</a:t>
            </a: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.</a:t>
            </a:r>
          </a:p>
          <a:p>
            <a:pPr marL="0" indent="0" algn="l">
              <a:lnSpc>
                <a:spcPts val="1850"/>
              </a:lnSpc>
              <a:buNone/>
            </a:pPr>
            <a:endParaRPr lang="en-US" sz="1600" dirty="0">
              <a:solidFill>
                <a:srgbClr val="DCD7E5"/>
              </a:solidFill>
              <a:latin typeface="Heebo Light" pitchFamily="34" charset="0"/>
              <a:cs typeface="Heebo Light" pitchFamily="34" charset="-120"/>
            </a:endParaRPr>
          </a:p>
          <a:p>
            <a:pPr marL="0" indent="0" algn="l">
              <a:lnSpc>
                <a:spcPts val="1850"/>
              </a:lnSpc>
              <a:buNone/>
            </a:pP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014" y="3643728"/>
            <a:ext cx="734616" cy="108156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102553" y="3846952"/>
            <a:ext cx="2113240" cy="229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000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Relaciones Asimétricas</a:t>
            </a:r>
            <a:endParaRPr lang="en-US" sz="2000" b="1" dirty="0"/>
          </a:p>
        </p:txBody>
      </p:sp>
      <p:sp>
        <p:nvSpPr>
          <p:cNvPr id="12" name="Text 6"/>
          <p:cNvSpPr/>
          <p:nvPr/>
        </p:nvSpPr>
        <p:spPr>
          <a:xfrm>
            <a:off x="7102553" y="4127509"/>
            <a:ext cx="6793230" cy="470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Implica relaciones de dominio inequitativas entre grupos sociales, fundamentadas en representaciones simbólicas.</a:t>
            </a:r>
            <a:endParaRPr lang="en-US" sz="1600" dirty="0"/>
          </a:p>
        </p:txBody>
      </p:sp>
      <p:sp>
        <p:nvSpPr>
          <p:cNvPr id="13" name="Text 7"/>
          <p:cNvSpPr/>
          <p:nvPr/>
        </p:nvSpPr>
        <p:spPr>
          <a:xfrm>
            <a:off x="6221014" y="5101767"/>
            <a:ext cx="7674769" cy="705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La discriminación surge en la interacción entre grupos sociales y se focaliza en particularidades del otro: pobreza, falta de educación formal, discapacidad u orientación sexual. Es un fenómeno cultural que encuentra sus motores en las representaciones que construimos sobre los demás.</a:t>
            </a:r>
            <a:endParaRPr lang="en-US" sz="1600" dirty="0"/>
          </a:p>
        </p:txBody>
      </p:sp>
      <p:sp>
        <p:nvSpPr>
          <p:cNvPr id="14" name="Shape 8"/>
          <p:cNvSpPr/>
          <p:nvPr/>
        </p:nvSpPr>
        <p:spPr>
          <a:xfrm>
            <a:off x="7315200" y="6687919"/>
            <a:ext cx="6580583" cy="859274"/>
          </a:xfrm>
          <a:prstGeom prst="roundRect">
            <a:avLst>
              <a:gd name="adj" fmla="val 7182"/>
            </a:avLst>
          </a:prstGeom>
          <a:solidFill>
            <a:srgbClr val="1E0C41"/>
          </a:solidFill>
          <a:ln/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5822" y="6831702"/>
            <a:ext cx="577691" cy="462303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463082" y="6878477"/>
            <a:ext cx="5486401" cy="470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En el ámbito jurídico</a:t>
            </a:r>
            <a:r>
              <a:rPr lang="en-US" sz="160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, la discriminación se entiende como el trato desigual entre personas en situaciones comparables.</a:t>
            </a:r>
            <a:endParaRPr lang="en-US" sz="160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1016" y="6555462"/>
            <a:ext cx="1147882" cy="8110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18724"/>
            <a:ext cx="4751308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Tipos de Discriminación</a:t>
            </a:r>
            <a:endParaRPr lang="en-US" sz="3100" b="1" dirty="0"/>
          </a:p>
        </p:txBody>
      </p:sp>
      <p:sp>
        <p:nvSpPr>
          <p:cNvPr id="4" name="Shape 1"/>
          <p:cNvSpPr/>
          <p:nvPr/>
        </p:nvSpPr>
        <p:spPr>
          <a:xfrm>
            <a:off x="6280190" y="2191107"/>
            <a:ext cx="3698796" cy="1937980"/>
          </a:xfrm>
          <a:prstGeom prst="roundRect">
            <a:avLst>
              <a:gd name="adj" fmla="val 5662"/>
            </a:avLst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168247"/>
            <a:ext cx="3698796" cy="9144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463" y="1952982"/>
            <a:ext cx="476250" cy="47625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8034338" y="2072045"/>
            <a:ext cx="190500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1500" dirty="0"/>
          </a:p>
        </p:txBody>
      </p:sp>
      <p:sp>
        <p:nvSpPr>
          <p:cNvPr id="8" name="Text 3"/>
          <p:cNvSpPr/>
          <p:nvPr/>
        </p:nvSpPr>
        <p:spPr>
          <a:xfrm>
            <a:off x="6461760" y="2587943"/>
            <a:ext cx="2266355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Discriminación Directa</a:t>
            </a:r>
            <a:endParaRPr lang="en-US" b="1" dirty="0"/>
          </a:p>
        </p:txBody>
      </p:sp>
      <p:sp>
        <p:nvSpPr>
          <p:cNvPr id="9" name="Text 4"/>
          <p:cNvSpPr/>
          <p:nvPr/>
        </p:nvSpPr>
        <p:spPr>
          <a:xfrm>
            <a:off x="6461760" y="2931200"/>
            <a:ext cx="3335655" cy="1016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Una persona recibe trato menos favorable que otras en la misma condición, por motivos prohibidos de discriminación. Se caracteriza por su intención o finalidad explícita.</a:t>
            </a:r>
            <a:endParaRPr lang="en-US" sz="1600" dirty="0"/>
          </a:p>
        </p:txBody>
      </p:sp>
      <p:sp>
        <p:nvSpPr>
          <p:cNvPr id="10" name="Shape 5"/>
          <p:cNvSpPr/>
          <p:nvPr/>
        </p:nvSpPr>
        <p:spPr>
          <a:xfrm>
            <a:off x="10137696" y="2191107"/>
            <a:ext cx="3698915" cy="1937980"/>
          </a:xfrm>
          <a:prstGeom prst="roundRect">
            <a:avLst>
              <a:gd name="adj" fmla="val 5662"/>
            </a:avLst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7696" y="2168247"/>
            <a:ext cx="3698915" cy="91440"/>
          </a:xfrm>
          <a:prstGeom prst="rect">
            <a:avLst/>
          </a:prstGeom>
        </p:spPr>
      </p:pic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8968" y="1952982"/>
            <a:ext cx="476250" cy="476250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11891843" y="2072045"/>
            <a:ext cx="190500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1500" dirty="0"/>
          </a:p>
        </p:txBody>
      </p:sp>
      <p:sp>
        <p:nvSpPr>
          <p:cNvPr id="14" name="Text 7"/>
          <p:cNvSpPr/>
          <p:nvPr/>
        </p:nvSpPr>
        <p:spPr>
          <a:xfrm>
            <a:off x="10319266" y="2587943"/>
            <a:ext cx="2430899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Discriminación Indirecta</a:t>
            </a:r>
            <a:endParaRPr lang="en-US" b="1" dirty="0"/>
          </a:p>
        </p:txBody>
      </p:sp>
      <p:sp>
        <p:nvSpPr>
          <p:cNvPr id="15" name="Text 8"/>
          <p:cNvSpPr/>
          <p:nvPr/>
        </p:nvSpPr>
        <p:spPr>
          <a:xfrm>
            <a:off x="10319266" y="2931200"/>
            <a:ext cx="3335774" cy="1016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Leyes, políticas o prácticas aparentemente neutras que influyen desproporcionadamente en los derechos de las personas. También llamada discriminación de resultado o efecto.</a:t>
            </a:r>
            <a:endParaRPr lang="en-US" sz="1600" dirty="0"/>
          </a:p>
        </p:txBody>
      </p:sp>
      <p:sp>
        <p:nvSpPr>
          <p:cNvPr id="16" name="Shape 9"/>
          <p:cNvSpPr/>
          <p:nvPr/>
        </p:nvSpPr>
        <p:spPr>
          <a:xfrm>
            <a:off x="6280190" y="4525923"/>
            <a:ext cx="7556421" cy="1429822"/>
          </a:xfrm>
          <a:prstGeom prst="roundRect">
            <a:avLst>
              <a:gd name="adj" fmla="val 7674"/>
            </a:avLst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503063"/>
            <a:ext cx="7556421" cy="91440"/>
          </a:xfrm>
          <a:prstGeom prst="rect">
            <a:avLst/>
          </a:prstGeom>
        </p:spPr>
      </p:pic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0275" y="4287798"/>
            <a:ext cx="476250" cy="476250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9963150" y="4406860"/>
            <a:ext cx="190500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dirty="0"/>
          </a:p>
        </p:txBody>
      </p:sp>
      <p:sp>
        <p:nvSpPr>
          <p:cNvPr id="20" name="Text 11"/>
          <p:cNvSpPr/>
          <p:nvPr/>
        </p:nvSpPr>
        <p:spPr>
          <a:xfrm>
            <a:off x="6461760" y="4798754"/>
            <a:ext cx="2501741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Discriminación de Hecho</a:t>
            </a:r>
            <a:endParaRPr lang="en-US" b="1" dirty="0"/>
          </a:p>
        </p:txBody>
      </p:sp>
      <p:sp>
        <p:nvSpPr>
          <p:cNvPr id="21" name="Text 12"/>
          <p:cNvSpPr/>
          <p:nvPr/>
        </p:nvSpPr>
        <p:spPr>
          <a:xfrm>
            <a:off x="6461760" y="5266015"/>
            <a:ext cx="7193280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Prácticas discriminatorias en la realidad cotidiana. Las normas no discriminan formalmente, pero en su aplicación se producen diferenciaciones por prácticas sociales, culturales o de funcionarios públicos.</a:t>
            </a:r>
            <a:endParaRPr lang="en-US" sz="1600" dirty="0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6134338"/>
            <a:ext cx="1240393" cy="876419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287280F4-4D81-4888-A2C6-4F6AABBA0B3A}"/>
              </a:ext>
            </a:extLst>
          </p:cNvPr>
          <p:cNvSpPr/>
          <p:nvPr/>
        </p:nvSpPr>
        <p:spPr>
          <a:xfrm>
            <a:off x="12587288" y="7286625"/>
            <a:ext cx="1928812" cy="942975"/>
          </a:xfrm>
          <a:prstGeom prst="rect">
            <a:avLst/>
          </a:prstGeom>
          <a:solidFill>
            <a:srgbClr val="0D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00983"/>
            <a:ext cx="4751308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600" b="1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Tipos de Discriminación</a:t>
            </a:r>
            <a:endParaRPr lang="en-US" sz="3600" b="1" dirty="0"/>
          </a:p>
        </p:txBody>
      </p:sp>
      <p:sp>
        <p:nvSpPr>
          <p:cNvPr id="4" name="Text 1"/>
          <p:cNvSpPr/>
          <p:nvPr/>
        </p:nvSpPr>
        <p:spPr>
          <a:xfrm>
            <a:off x="793790" y="1935242"/>
            <a:ext cx="158710" cy="198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04</a:t>
            </a:r>
            <a:endParaRPr lang="en-US" sz="16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182058"/>
            <a:ext cx="3698796" cy="2286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93790" y="2307074"/>
            <a:ext cx="2701052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Discriminación de Derecho</a:t>
            </a:r>
            <a:endParaRPr lang="en-US" b="1" dirty="0"/>
          </a:p>
        </p:txBody>
      </p:sp>
      <p:sp>
        <p:nvSpPr>
          <p:cNvPr id="7" name="Text 3"/>
          <p:cNvSpPr/>
          <p:nvPr/>
        </p:nvSpPr>
        <p:spPr>
          <a:xfrm>
            <a:off x="793790" y="2650331"/>
            <a:ext cx="3698796" cy="1016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Aquella que se encuentra dentro de los ordenamientos jurídicos (Constituciones, leyes, reglamentos), vulnerando los criterios prohibidos de discriminación.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4651296" y="1935242"/>
            <a:ext cx="158710" cy="198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05</a:t>
            </a:r>
            <a:endParaRPr lang="en-US" sz="1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296" y="2182058"/>
            <a:ext cx="3698915" cy="2286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651296" y="2307074"/>
            <a:ext cx="3058954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Discriminación por Percepción</a:t>
            </a:r>
            <a:endParaRPr lang="en-US" b="1" dirty="0"/>
          </a:p>
        </p:txBody>
      </p:sp>
      <p:sp>
        <p:nvSpPr>
          <p:cNvPr id="11" name="Text 6"/>
          <p:cNvSpPr/>
          <p:nvPr/>
        </p:nvSpPr>
        <p:spPr>
          <a:xfrm>
            <a:off x="4651296" y="2650331"/>
            <a:ext cx="3698915" cy="1016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Se produce por la apreciación de otros sobre la relación de una persona con un grupo social, sea real (autoidentificación) o aparente (percepción supuesta sin autoidentificación).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793790" y="3944422"/>
            <a:ext cx="158710" cy="198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06</a:t>
            </a:r>
            <a:endParaRPr lang="en-US" sz="16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175403"/>
            <a:ext cx="7556421" cy="2286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93790" y="4213979"/>
            <a:ext cx="2641402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b="1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Discriminación Encubierta</a:t>
            </a:r>
            <a:endParaRPr lang="en-US" b="1" dirty="0"/>
          </a:p>
        </p:txBody>
      </p:sp>
      <p:sp>
        <p:nvSpPr>
          <p:cNvPr id="15" name="Text 9"/>
          <p:cNvSpPr/>
          <p:nvPr/>
        </p:nvSpPr>
        <p:spPr>
          <a:xfrm>
            <a:off x="793790" y="4659511"/>
            <a:ext cx="7556421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Queda invisibilizada bajo un velo de legalidad. La autoridad declara una finalidad legítima, pero la finalidad real (no declarada) muestra rechazo discriminatorio, especialmente en contextos políticos.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793790" y="5465326"/>
            <a:ext cx="7556421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Estos tipos de discriminación requieren análisis cuidadoso para identificar las prácticas discriminatorias que pueden estar ocultas tras argumentos de apariencia legítima.</a:t>
            </a:r>
            <a:endParaRPr lang="en-US" sz="16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6676550"/>
            <a:ext cx="1240393" cy="876419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4CA54A53-2526-46B9-B8CD-83D82408E3F0}"/>
              </a:ext>
            </a:extLst>
          </p:cNvPr>
          <p:cNvSpPr/>
          <p:nvPr/>
        </p:nvSpPr>
        <p:spPr>
          <a:xfrm>
            <a:off x="12587288" y="7286625"/>
            <a:ext cx="1928812" cy="942975"/>
          </a:xfrm>
          <a:prstGeom prst="rect">
            <a:avLst/>
          </a:prstGeom>
          <a:solidFill>
            <a:srgbClr val="0D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86884"/>
            <a:ext cx="4412099" cy="460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900" b="1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Tipos de Discriminación</a:t>
            </a:r>
            <a:endParaRPr lang="en-US" sz="2900" b="1" dirty="0"/>
          </a:p>
        </p:txBody>
      </p:sp>
      <p:sp>
        <p:nvSpPr>
          <p:cNvPr id="4" name="Shape 1"/>
          <p:cNvSpPr/>
          <p:nvPr/>
        </p:nvSpPr>
        <p:spPr>
          <a:xfrm>
            <a:off x="638770" y="1487159"/>
            <a:ext cx="7556421" cy="1856115"/>
          </a:xfrm>
          <a:prstGeom prst="roundRect">
            <a:avLst>
              <a:gd name="adj" fmla="val 4348"/>
            </a:avLst>
          </a:prstGeom>
          <a:solidFill>
            <a:srgbClr val="243799"/>
          </a:solidFill>
          <a:ln w="7620">
            <a:solidFill>
              <a:srgbClr val="3D50B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18079" y="1567508"/>
            <a:ext cx="2724745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Discriminación Interseccional</a:t>
            </a:r>
            <a:endParaRPr lang="en-US" sz="2000" b="1" dirty="0"/>
          </a:p>
        </p:txBody>
      </p:sp>
      <p:sp>
        <p:nvSpPr>
          <p:cNvPr id="6" name="Text 3"/>
          <p:cNvSpPr/>
          <p:nvPr/>
        </p:nvSpPr>
        <p:spPr>
          <a:xfrm>
            <a:off x="874753" y="2005369"/>
            <a:ext cx="7246382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Encuentro o concurrencia simultánea de diversas causas de discriminación. En un mismo evento se produce discriminación por dos o más motivos prohibidos o factores de </a:t>
            </a:r>
            <a:r>
              <a:rPr lang="en-US" sz="1600" dirty="0" err="1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vulnerabilidad</a:t>
            </a:r>
            <a:r>
              <a:rPr lang="en-US" sz="160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.</a:t>
            </a:r>
          </a:p>
          <a:p>
            <a:pPr marL="0" indent="0" algn="l">
              <a:lnSpc>
                <a:spcPts val="1850"/>
              </a:lnSpc>
              <a:buNone/>
            </a:pPr>
            <a:endParaRPr lang="en-US" sz="1600" dirty="0">
              <a:solidFill>
                <a:srgbClr val="FFFFFF"/>
              </a:solidFill>
              <a:latin typeface="Heebo Light" pitchFamily="34" charset="0"/>
              <a:cs typeface="Heebo Light" pitchFamily="34" charset="-120"/>
            </a:endParaRPr>
          </a:p>
          <a:p>
            <a:pPr marL="0" indent="0" algn="l">
              <a:lnSpc>
                <a:spcPts val="185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832367" y="2801363"/>
            <a:ext cx="7246382" cy="471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Ejemplo: Mujeres con discapacidad enfrentan riesgo de abuso sexual por</a:t>
            </a:r>
          </a:p>
          <a:p>
            <a:pPr marL="0" indent="0" algn="l">
              <a:lnSpc>
                <a:spcPts val="185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 múltiples factores.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638769" y="3487775"/>
            <a:ext cx="7556421" cy="2015532"/>
          </a:xfrm>
          <a:prstGeom prst="roundRect">
            <a:avLst>
              <a:gd name="adj" fmla="val 3730"/>
            </a:avLst>
          </a:prstGeom>
          <a:solidFill>
            <a:srgbClr val="243799"/>
          </a:solidFill>
          <a:ln w="7620">
            <a:solidFill>
              <a:srgbClr val="3D50B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48809" y="3625334"/>
            <a:ext cx="2447330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Discriminación Estructural</a:t>
            </a:r>
            <a:endParaRPr lang="en-US" sz="2000" b="1" dirty="0"/>
          </a:p>
        </p:txBody>
      </p:sp>
      <p:sp>
        <p:nvSpPr>
          <p:cNvPr id="10" name="Text 7"/>
          <p:cNvSpPr/>
          <p:nvPr/>
        </p:nvSpPr>
        <p:spPr>
          <a:xfrm>
            <a:off x="948809" y="3944064"/>
            <a:ext cx="7246382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También llamada sistémica o histórica. Conjunto de prácticas reproducidas por instituciones y avaladas por el orden social que provocan escenarios diferenciados.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948809" y="4732566"/>
            <a:ext cx="7246382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Las personas enfrentan distintas oportunidades de desarrollo debido a su pertenencia a grupos en situación de exclusión sistemática, históricamente determinada.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93790" y="5369907"/>
            <a:ext cx="7556421" cy="25956"/>
          </a:xfrm>
          <a:prstGeom prst="rect">
            <a:avLst/>
          </a:prstGeom>
          <a:solidFill>
            <a:srgbClr val="DCD7E5">
              <a:alpha val="50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719733" y="5830006"/>
            <a:ext cx="7556421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Reconocer estos tipos complejos de discriminación es fundamental para diseñar estrategias integrales de prevención y protección de derechos humanos que aborden las múltiples dimensiones de la exclusión social.</a:t>
            </a:r>
            <a:endParaRPr lang="en-US" sz="1600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26" y="6879729"/>
            <a:ext cx="1151811" cy="813792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32149BFC-1E90-48D0-B026-9651DC120BE5}"/>
              </a:ext>
            </a:extLst>
          </p:cNvPr>
          <p:cNvSpPr/>
          <p:nvPr/>
        </p:nvSpPr>
        <p:spPr>
          <a:xfrm>
            <a:off x="12587288" y="7286625"/>
            <a:ext cx="1928812" cy="942975"/>
          </a:xfrm>
          <a:prstGeom prst="rect">
            <a:avLst/>
          </a:prstGeom>
          <a:solidFill>
            <a:srgbClr val="0D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765</Words>
  <Application>Microsoft Office PowerPoint</Application>
  <PresentationFormat>Personalizado</PresentationFormat>
  <Paragraphs>74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Montserrat</vt:lpstr>
      <vt:lpstr>Montserrat Light</vt:lpstr>
      <vt:lpstr>Heebo Light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EDUCACION</dc:creator>
  <cp:lastModifiedBy>EDUCACION</cp:lastModifiedBy>
  <cp:revision>4</cp:revision>
  <dcterms:created xsi:type="dcterms:W3CDTF">2025-11-25T20:12:40Z</dcterms:created>
  <dcterms:modified xsi:type="dcterms:W3CDTF">2025-11-25T21:06:26Z</dcterms:modified>
</cp:coreProperties>
</file>