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303" r:id="rId2"/>
    <p:sldId id="378" r:id="rId3"/>
    <p:sldId id="342" r:id="rId4"/>
    <p:sldId id="344" r:id="rId5"/>
    <p:sldId id="371" r:id="rId6"/>
    <p:sldId id="370" r:id="rId7"/>
    <p:sldId id="373" r:id="rId8"/>
    <p:sldId id="376" r:id="rId9"/>
    <p:sldId id="374" r:id="rId10"/>
    <p:sldId id="377" r:id="rId11"/>
    <p:sldId id="384" r:id="rId12"/>
    <p:sldId id="386" r:id="rId13"/>
    <p:sldId id="385" r:id="rId14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Cooper Black" panose="0208090404030B020404" pitchFamily="18" charset="0"/>
      <p:regular r:id="rId28"/>
    </p:embeddedFont>
    <p:embeddedFont>
      <p:font typeface="Nixie One" panose="020B0604020202020204" charset="0"/>
      <p:regular r:id="rId29"/>
    </p:embeddedFont>
    <p:embeddedFont>
      <p:font typeface="Roboto Slab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99CB38"/>
    <a:srgbClr val="34C077"/>
    <a:srgbClr val="FCC509"/>
    <a:srgbClr val="FF66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194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238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10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5950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9419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959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807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52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848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65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71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165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2862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11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ohchr.org/Documents/Publications/EvaluationHandbookPT18_sp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valuationtrust.org/evaluation/evalua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80828B"/>
                </a:solidFill>
              </a:rPr>
              <a:pPr/>
              <a:t>1</a:t>
            </a:fld>
            <a:endParaRPr>
              <a:solidFill>
                <a:srgbClr val="80828B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945" y="546588"/>
            <a:ext cx="1856950" cy="1314098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80B9E559-A44A-412F-A74D-61ADA161E47F}"/>
              </a:ext>
            </a:extLst>
          </p:cNvPr>
          <p:cNvSpPr txBox="1"/>
          <p:nvPr/>
        </p:nvSpPr>
        <p:spPr>
          <a:xfrm>
            <a:off x="549495" y="2233533"/>
            <a:ext cx="50516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002060"/>
                </a:solidFill>
                <a:latin typeface="+mj-lt"/>
              </a:rPr>
              <a:t>EVALUACIÓN DE LA EDUCACIÓN EN DERECHOS HUMANOS.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458AAD-646D-4341-A968-E63693A65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180" y="-169703"/>
            <a:ext cx="3712684" cy="548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5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BC044281-1A66-4D03-92AC-CC80AD79317B}"/>
              </a:ext>
            </a:extLst>
          </p:cNvPr>
          <p:cNvGrpSpPr/>
          <p:nvPr/>
        </p:nvGrpSpPr>
        <p:grpSpPr>
          <a:xfrm>
            <a:off x="4239492" y="0"/>
            <a:ext cx="4847368" cy="5034817"/>
            <a:chOff x="5189543" y="1097251"/>
            <a:chExt cx="3897316" cy="393756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BF02EBF-73E5-416E-81E3-7C3E18531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9543" y="1097251"/>
              <a:ext cx="3897316" cy="3884149"/>
            </a:xfrm>
            <a:prstGeom prst="rect">
              <a:avLst/>
            </a:prstGeom>
          </p:spPr>
        </p:pic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E050BD83-A026-425F-8B41-29DB5A29E5A6}"/>
                </a:ext>
              </a:extLst>
            </p:cNvPr>
            <p:cNvSpPr/>
            <p:nvPr/>
          </p:nvSpPr>
          <p:spPr>
            <a:xfrm>
              <a:off x="5446379" y="2919840"/>
              <a:ext cx="2048930" cy="21149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67BD813-4AEB-40F4-A86B-3D0EC76C0DDC}"/>
              </a:ext>
            </a:extLst>
          </p:cNvPr>
          <p:cNvSpPr txBox="1">
            <a:spLocks noChangeArrowheads="1"/>
          </p:cNvSpPr>
          <p:nvPr/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Tx/>
              <a:buFontTx/>
              <a:defRPr/>
            </a:pPr>
            <a:endParaRPr lang="es-ES" altLang="es-HN" sz="2800" dirty="0">
              <a:latin typeface="Cooper Black" panose="0208090404030B020404" pitchFamily="18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134568A8-CBEF-40AA-811F-E5DB66317EB9}"/>
              </a:ext>
            </a:extLst>
          </p:cNvPr>
          <p:cNvSpPr txBox="1">
            <a:spLocks/>
          </p:cNvSpPr>
          <p:nvPr/>
        </p:nvSpPr>
        <p:spPr>
          <a:xfrm>
            <a:off x="921604" y="966641"/>
            <a:ext cx="3040795" cy="585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buFont typeface="Nixie One"/>
              <a:buNone/>
            </a:pPr>
            <a:r>
              <a:rPr lang="es-MX" sz="2400" b="1" dirty="0">
                <a:solidFill>
                  <a:srgbClr val="002060"/>
                </a:solidFill>
                <a:latin typeface="+mj-lt"/>
              </a:rPr>
              <a:t>Nivel 2: Aprendizaje</a:t>
            </a:r>
            <a:endParaRPr lang="es-HN" sz="11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C51657A-6173-468B-B52E-C6DED8B6E710}"/>
              </a:ext>
            </a:extLst>
          </p:cNvPr>
          <p:cNvSpPr/>
          <p:nvPr/>
        </p:nvSpPr>
        <p:spPr>
          <a:xfrm>
            <a:off x="760066" y="2171178"/>
            <a:ext cx="6378135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  <a:latin typeface="+mj-lt"/>
              </a:rPr>
              <a:t>Aprendieron los alumnos lo previsto?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  <a:latin typeface="+mj-lt"/>
              </a:rPr>
              <a:t>Experimentaron lo previsto?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  <a:latin typeface="+mj-lt"/>
              </a:rPr>
              <a:t>¿Cuál es el grado de adelanto o de cambio positivo en los participantes tras la formación?</a:t>
            </a:r>
          </a:p>
        </p:txBody>
      </p:sp>
    </p:spTree>
    <p:extLst>
      <p:ext uri="{BB962C8B-B14F-4D97-AF65-F5344CB8AC3E}">
        <p14:creationId xmlns:p14="http://schemas.microsoft.com/office/powerpoint/2010/main" val="224505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67BD813-4AEB-40F4-A86B-3D0EC76C0DDC}"/>
              </a:ext>
            </a:extLst>
          </p:cNvPr>
          <p:cNvSpPr txBox="1">
            <a:spLocks noChangeArrowheads="1"/>
          </p:cNvSpPr>
          <p:nvPr/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Tx/>
              <a:buFontTx/>
              <a:defRPr/>
            </a:pPr>
            <a:endParaRPr lang="es-ES" altLang="es-HN" sz="2800" dirty="0">
              <a:latin typeface="Cooper Black" panose="0208090404030B020404" pitchFamily="18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5BB934C-A13F-4A15-AFC9-6945354AA717}"/>
              </a:ext>
            </a:extLst>
          </p:cNvPr>
          <p:cNvSpPr txBox="1">
            <a:spLocks/>
          </p:cNvSpPr>
          <p:nvPr/>
        </p:nvSpPr>
        <p:spPr>
          <a:xfrm>
            <a:off x="650513" y="462190"/>
            <a:ext cx="5570178" cy="653639"/>
          </a:xfrm>
          <a:prstGeom prst="rect">
            <a:avLst/>
          </a:prstGeom>
          <a:solidFill>
            <a:srgbClr val="99CB3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buFont typeface="Nixie One"/>
              <a:buNone/>
            </a:pPr>
            <a:r>
              <a:rPr lang="es-MX" sz="2400" b="1" dirty="0">
                <a:solidFill>
                  <a:srgbClr val="002060"/>
                </a:solidFill>
                <a:latin typeface="+mj-lt"/>
              </a:rPr>
              <a:t>Nivel 3: Comportamiento/ transferencia</a:t>
            </a:r>
            <a:endParaRPr lang="es-HN" sz="11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186A31-6352-487A-8F0A-B4431A184A74}"/>
              </a:ext>
            </a:extLst>
          </p:cNvPr>
          <p:cNvSpPr/>
          <p:nvPr/>
        </p:nvSpPr>
        <p:spPr>
          <a:xfrm>
            <a:off x="539479" y="1349901"/>
            <a:ext cx="487764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  <a:latin typeface="+mj-lt"/>
              </a:rPr>
              <a:t>Pusieron en práctica el nuevo aprendizaje?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  <a:latin typeface="+mj-lt"/>
              </a:rPr>
              <a:t>Aplicaron los conocimientos y aptitudes?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  <a:latin typeface="+mj-lt"/>
              </a:rPr>
              <a:t>Registraron algún cambio notable y medible?</a:t>
            </a: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endParaRPr lang="es-MX" sz="2000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rgbClr val="002060"/>
                </a:solidFill>
                <a:latin typeface="+mj-lt"/>
              </a:rPr>
              <a:t>Transmitieron alguno de los conocimientos?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B34429-6567-4F10-94A7-C9DAC28DB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151" y="1524253"/>
            <a:ext cx="3884849" cy="25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925097-4807-44BE-B750-0BAAC8136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485" y="-486353"/>
            <a:ext cx="3846803" cy="5709466"/>
          </a:xfrm>
          <a:prstGeom prst="rect">
            <a:avLst/>
          </a:prstGeom>
        </p:spPr>
      </p:pic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67BD813-4AEB-40F4-A86B-3D0EC76C0DDC}"/>
              </a:ext>
            </a:extLst>
          </p:cNvPr>
          <p:cNvSpPr txBox="1">
            <a:spLocks noChangeArrowheads="1"/>
          </p:cNvSpPr>
          <p:nvPr/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Tx/>
              <a:buFontTx/>
              <a:defRPr/>
            </a:pPr>
            <a:endParaRPr lang="es-ES" altLang="es-HN" sz="2800" dirty="0">
              <a:latin typeface="Cooper Black" panose="0208090404030B020404" pitchFamily="18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558C39BF-49F5-445E-B5B9-A0DF90EB7239}"/>
              </a:ext>
            </a:extLst>
          </p:cNvPr>
          <p:cNvSpPr txBox="1">
            <a:spLocks/>
          </p:cNvSpPr>
          <p:nvPr/>
        </p:nvSpPr>
        <p:spPr>
          <a:xfrm>
            <a:off x="654868" y="676800"/>
            <a:ext cx="2764649" cy="525173"/>
          </a:xfrm>
          <a:prstGeom prst="rect">
            <a:avLst/>
          </a:prstGeom>
          <a:solidFill>
            <a:srgbClr val="99CB38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Nivel 4: Impacto</a:t>
            </a:r>
            <a:endParaRPr kumimoji="0" lang="es-HN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2E116EF-8FB9-4C63-B8C3-5D479676E18B}"/>
              </a:ext>
            </a:extLst>
          </p:cNvPr>
          <p:cNvSpPr/>
          <p:nvPr/>
        </p:nvSpPr>
        <p:spPr>
          <a:xfrm>
            <a:off x="626962" y="1543665"/>
            <a:ext cx="4873293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s-MX" sz="2000" kern="1200" dirty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¿Qué vínculos podemos establecer?</a:t>
            </a:r>
          </a:p>
          <a:p>
            <a:pPr marL="342900" indent="-3429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s-MX" sz="2000" kern="1200" dirty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¿Cuál ha sido el aporte de nuestra formación en cuanto a los cambios más extendidos en la comunidad?</a:t>
            </a:r>
          </a:p>
        </p:txBody>
      </p:sp>
    </p:spTree>
    <p:extLst>
      <p:ext uri="{BB962C8B-B14F-4D97-AF65-F5344CB8AC3E}">
        <p14:creationId xmlns:p14="http://schemas.microsoft.com/office/powerpoint/2010/main" val="3558242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3F640874-C1E8-4F87-BD44-3DA03E773617}"/>
              </a:ext>
            </a:extLst>
          </p:cNvPr>
          <p:cNvSpPr txBox="1">
            <a:spLocks/>
          </p:cNvSpPr>
          <p:nvPr/>
        </p:nvSpPr>
        <p:spPr>
          <a:xfrm>
            <a:off x="558777" y="1382295"/>
            <a:ext cx="8340771" cy="1519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defRPr/>
            </a:pPr>
            <a:endParaRPr lang="es-HN" sz="1800" dirty="0">
              <a:solidFill>
                <a:sysClr val="windowText" lastClr="000000"/>
              </a:solidFill>
              <a:latin typeface="Calibri" panose="020F0502020204030204"/>
              <a:hlinkClick r:id="rId4"/>
            </a:endParaRPr>
          </a:p>
          <a:p>
            <a:pPr>
              <a:buClrTx/>
            </a:pPr>
            <a:r>
              <a:rPr lang="es-MX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Muchas gracias por su atención. 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C28E4B3B-6BB4-46EB-83C2-19675F92FE05}"/>
              </a:ext>
            </a:extLst>
          </p:cNvPr>
          <p:cNvSpPr txBox="1">
            <a:spLocks/>
          </p:cNvSpPr>
          <p:nvPr/>
        </p:nvSpPr>
        <p:spPr>
          <a:xfrm>
            <a:off x="1676399" y="4322617"/>
            <a:ext cx="7384915" cy="976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HN" sz="1200" u="sng" dirty="0">
                <a:solidFill>
                  <a:srgbClr val="0070C0"/>
                </a:solidFill>
                <a:latin typeface="Calibri" panose="020F0502020204030204"/>
              </a:rPr>
              <a:t>Recurso documental :</a:t>
            </a:r>
            <a:endParaRPr kumimoji="0" lang="es-HN" sz="1200" b="0" i="0" u="none" strike="noStrike" kern="1200" cap="none" spc="0" normalizeH="0" baseline="0" noProof="0" dirty="0">
              <a:ln>
                <a:noFill/>
              </a:ln>
              <a:solidFill>
                <a:srgbClr val="EE7B0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HN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https://www.ohchr.org/Documents/Publications/EvaluationHandbookPT18_sp.pdf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61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5A3A20DB-DC08-4D75-A832-7D2B02BF0F24}"/>
              </a:ext>
            </a:extLst>
          </p:cNvPr>
          <p:cNvSpPr txBox="1">
            <a:spLocks/>
          </p:cNvSpPr>
          <p:nvPr/>
        </p:nvSpPr>
        <p:spPr>
          <a:xfrm>
            <a:off x="728874" y="1569258"/>
            <a:ext cx="5210049" cy="271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85000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 una labor sistemática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85000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 debe ser planificada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85000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Que nos aporta información en cuanto al efecto de la EDH, cumplimiento de objetivos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85000"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Aporta información para mejorar la EDH </a:t>
            </a:r>
            <a:endParaRPr kumimoji="0" lang="es-HN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HN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6AEEC36-2BC7-4747-814F-E88CB308BC93}"/>
              </a:ext>
            </a:extLst>
          </p:cNvPr>
          <p:cNvSpPr/>
          <p:nvPr/>
        </p:nvSpPr>
        <p:spPr>
          <a:xfrm>
            <a:off x="82685" y="694287"/>
            <a:ext cx="818483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Tx/>
              <a:buNone/>
            </a:pPr>
            <a:r>
              <a:rPr lang="es-MX" sz="2800" b="1" kern="1200" dirty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¿Qué es la Evaluación en Derechos Humanos?</a:t>
            </a:r>
          </a:p>
        </p:txBody>
      </p:sp>
      <p:grpSp>
        <p:nvGrpSpPr>
          <p:cNvPr id="7" name="Group 62">
            <a:extLst>
              <a:ext uri="{FF2B5EF4-FFF2-40B4-BE49-F238E27FC236}">
                <a16:creationId xmlns:a16="http://schemas.microsoft.com/office/drawing/2014/main" id="{85D924BF-4C3A-428A-83B8-95D6CBB4B20F}"/>
              </a:ext>
            </a:extLst>
          </p:cNvPr>
          <p:cNvGrpSpPr/>
          <p:nvPr/>
        </p:nvGrpSpPr>
        <p:grpSpPr>
          <a:xfrm>
            <a:off x="6337976" y="2382651"/>
            <a:ext cx="2044931" cy="1857301"/>
            <a:chOff x="2265079" y="1581548"/>
            <a:chExt cx="3028217" cy="3029891"/>
          </a:xfrm>
        </p:grpSpPr>
        <p:sp>
          <p:nvSpPr>
            <p:cNvPr id="9" name="Freeform: Shape 60">
              <a:extLst>
                <a:ext uri="{FF2B5EF4-FFF2-40B4-BE49-F238E27FC236}">
                  <a16:creationId xmlns:a16="http://schemas.microsoft.com/office/drawing/2014/main" id="{C4FA0100-2D19-47C8-B0EF-A0B99952EB19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rgbClr val="00BDFB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914286">
                <a:buClrTx/>
                <a:buFontTx/>
                <a:buNone/>
                <a:defRPr/>
              </a:pPr>
              <a:endParaRPr lang="en-US" sz="2400">
                <a:solidFill>
                  <a:prstClr val="black"/>
                </a:solidFill>
                <a:latin typeface="+mj-lt"/>
                <a:ea typeface="Arial Unicode MS"/>
                <a:cs typeface="+mn-cs"/>
              </a:endParaRPr>
            </a:p>
          </p:txBody>
        </p:sp>
        <p:sp>
          <p:nvSpPr>
            <p:cNvPr id="10" name="Freeform: Shape 61">
              <a:extLst>
                <a:ext uri="{FF2B5EF4-FFF2-40B4-BE49-F238E27FC236}">
                  <a16:creationId xmlns:a16="http://schemas.microsoft.com/office/drawing/2014/main" id="{32238408-FAAD-44D8-B760-34FBE900F082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rgbClr val="00BDFB">
                <a:lumMod val="40000"/>
                <a:lumOff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>
                <a:buClrTx/>
                <a:buFontTx/>
                <a:buNone/>
                <a:defRPr/>
              </a:pPr>
              <a:endParaRPr lang="en-US" sz="2400" dirty="0">
                <a:solidFill>
                  <a:prstClr val="black"/>
                </a:solidFill>
                <a:latin typeface="+mj-lt"/>
                <a:ea typeface="Arial Unicode MS"/>
                <a:cs typeface="+mn-cs"/>
              </a:endParaRPr>
            </a:p>
          </p:txBody>
        </p:sp>
      </p:grpSp>
      <p:sp>
        <p:nvSpPr>
          <p:cNvPr id="11" name="Freeform: Shape 70">
            <a:extLst>
              <a:ext uri="{FF2B5EF4-FFF2-40B4-BE49-F238E27FC236}">
                <a16:creationId xmlns:a16="http://schemas.microsoft.com/office/drawing/2014/main" id="{11867C7F-FAB9-4175-A303-A0EADC528A2C}"/>
              </a:ext>
            </a:extLst>
          </p:cNvPr>
          <p:cNvSpPr/>
          <p:nvPr/>
        </p:nvSpPr>
        <p:spPr>
          <a:xfrm>
            <a:off x="5879060" y="1174418"/>
            <a:ext cx="1645460" cy="2053524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rgbClr val="002060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pPr defTabSz="914286">
              <a:buClrTx/>
              <a:buFontTx/>
              <a:buNone/>
              <a:defRPr/>
            </a:pPr>
            <a:endParaRPr lang="en-US" sz="2400">
              <a:solidFill>
                <a:prstClr val="black"/>
              </a:solidFill>
              <a:latin typeface="+mj-lt"/>
              <a:ea typeface="Arial Unicode MS"/>
              <a:cs typeface="+mn-cs"/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41173C98-5618-47B8-8CED-3D6AC426C1ED}"/>
              </a:ext>
            </a:extLst>
          </p:cNvPr>
          <p:cNvGrpSpPr/>
          <p:nvPr/>
        </p:nvGrpSpPr>
        <p:grpSpPr>
          <a:xfrm>
            <a:off x="7648217" y="3800745"/>
            <a:ext cx="1101521" cy="836999"/>
            <a:chOff x="4075906" y="5137696"/>
            <a:chExt cx="1420106" cy="1235751"/>
          </a:xfrm>
        </p:grpSpPr>
        <p:sp>
          <p:nvSpPr>
            <p:cNvPr id="13" name="Round Same Side Corner Rectangle 51">
              <a:extLst>
                <a:ext uri="{FF2B5EF4-FFF2-40B4-BE49-F238E27FC236}">
                  <a16:creationId xmlns:a16="http://schemas.microsoft.com/office/drawing/2014/main" id="{F935B7F4-A5CF-442A-86BB-92A68352A5FC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ysClr val="window" lastClr="FFFFFF"/>
            </a:solidFill>
            <a:ln w="57150" cap="flat" cmpd="sng" algn="ctr">
              <a:solidFill>
                <a:srgbClr val="565874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>
                <a:buClrTx/>
                <a:buFontTx/>
                <a:buNone/>
                <a:defRPr/>
              </a:pPr>
              <a:r>
                <a:rPr lang="en-US" altLang="ko-KR" sz="1600" dirty="0">
                  <a:solidFill>
                    <a:prstClr val="white"/>
                  </a:solidFill>
                  <a:latin typeface="+mj-lt"/>
                  <a:ea typeface="Arial Unicode MS"/>
                  <a:cs typeface="+mn-cs"/>
                </a:rPr>
                <a:t>D</a:t>
              </a:r>
              <a:endParaRPr lang="ko-KR" altLang="en-US" sz="1600" dirty="0">
                <a:solidFill>
                  <a:prstClr val="white"/>
                </a:solidFill>
                <a:latin typeface="+mj-lt"/>
                <a:ea typeface="Arial Unicode MS"/>
                <a:cs typeface="+mn-cs"/>
              </a:endParaRPr>
            </a:p>
          </p:txBody>
        </p:sp>
        <p:sp>
          <p:nvSpPr>
            <p:cNvPr id="14" name="Round Same Side Corner Rectangle 51">
              <a:extLst>
                <a:ext uri="{FF2B5EF4-FFF2-40B4-BE49-F238E27FC236}">
                  <a16:creationId xmlns:a16="http://schemas.microsoft.com/office/drawing/2014/main" id="{B2BCD283-7EEB-4B0A-8E02-D4C31A7BF726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ysClr val="window" lastClr="FFFFFF"/>
            </a:solidFill>
            <a:ln w="57150" cap="flat" cmpd="sng" algn="ctr">
              <a:solidFill>
                <a:srgbClr val="1C82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>
                <a:buClrTx/>
                <a:buFontTx/>
                <a:buNone/>
                <a:defRPr/>
              </a:pPr>
              <a:r>
                <a:rPr lang="en-US" altLang="ko-KR" sz="1600" dirty="0">
                  <a:solidFill>
                    <a:prstClr val="white"/>
                  </a:solidFill>
                  <a:latin typeface="+mj-lt"/>
                  <a:ea typeface="Arial Unicode MS"/>
                  <a:cs typeface="+mn-cs"/>
                </a:rPr>
                <a:t>D</a:t>
              </a:r>
              <a:endParaRPr lang="ko-KR" altLang="en-US" sz="1600" dirty="0">
                <a:solidFill>
                  <a:prstClr val="white"/>
                </a:solidFill>
                <a:latin typeface="+mj-lt"/>
                <a:ea typeface="Arial Unicode MS"/>
                <a:cs typeface="+mn-cs"/>
              </a:endParaRPr>
            </a:p>
          </p:txBody>
        </p:sp>
        <p:sp>
          <p:nvSpPr>
            <p:cNvPr id="15" name="Round Same Side Corner Rectangle 51">
              <a:extLst>
                <a:ext uri="{FF2B5EF4-FFF2-40B4-BE49-F238E27FC236}">
                  <a16:creationId xmlns:a16="http://schemas.microsoft.com/office/drawing/2014/main" id="{BF8DA660-EB69-4300-8607-7655319AB5E2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ysClr val="window" lastClr="FFFFFF"/>
            </a:solidFill>
            <a:ln w="57150" cap="flat" cmpd="sng" algn="ctr">
              <a:solidFill>
                <a:srgbClr val="1ED0A6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>
                <a:buClrTx/>
                <a:buFontTx/>
                <a:buNone/>
                <a:defRPr/>
              </a:pPr>
              <a:r>
                <a:rPr lang="en-US" altLang="ko-KR" sz="1600" dirty="0">
                  <a:solidFill>
                    <a:prstClr val="white"/>
                  </a:solidFill>
                  <a:latin typeface="+mj-lt"/>
                  <a:ea typeface="Arial Unicode MS"/>
                  <a:cs typeface="+mn-cs"/>
                </a:rPr>
                <a:t>D</a:t>
              </a:r>
              <a:endParaRPr lang="ko-KR" altLang="en-US" sz="1600" dirty="0">
                <a:solidFill>
                  <a:prstClr val="white"/>
                </a:solidFill>
                <a:latin typeface="+mj-lt"/>
                <a:ea typeface="Arial Unicode MS"/>
                <a:cs typeface="+mn-cs"/>
              </a:endParaRPr>
            </a:p>
          </p:txBody>
        </p:sp>
        <p:sp>
          <p:nvSpPr>
            <p:cNvPr id="16" name="Round Same Side Corner Rectangle 51">
              <a:extLst>
                <a:ext uri="{FF2B5EF4-FFF2-40B4-BE49-F238E27FC236}">
                  <a16:creationId xmlns:a16="http://schemas.microsoft.com/office/drawing/2014/main" id="{9F33B3CF-0A71-4FF3-AE77-2FB262E02231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ysClr val="window" lastClr="FFFFFF"/>
            </a:solidFill>
            <a:ln w="57150" cap="flat" cmpd="sng" algn="ctr">
              <a:solidFill>
                <a:srgbClr val="1C82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>
                <a:buClrTx/>
                <a:buFontTx/>
                <a:buNone/>
                <a:defRPr/>
              </a:pPr>
              <a:r>
                <a:rPr lang="en-US" altLang="ko-KR" sz="1600" dirty="0">
                  <a:solidFill>
                    <a:prstClr val="white"/>
                  </a:solidFill>
                  <a:latin typeface="+mj-lt"/>
                  <a:ea typeface="Arial Unicode MS"/>
                  <a:cs typeface="+mn-cs"/>
                </a:rPr>
                <a:t>D</a:t>
              </a:r>
              <a:endParaRPr lang="ko-KR" altLang="en-US" sz="1600" dirty="0">
                <a:solidFill>
                  <a:prstClr val="white"/>
                </a:solidFill>
                <a:latin typeface="+mj-lt"/>
                <a:ea typeface="Arial Unicode MS"/>
                <a:cs typeface="+mn-cs"/>
              </a:endParaRPr>
            </a:p>
          </p:txBody>
        </p:sp>
        <p:sp>
          <p:nvSpPr>
            <p:cNvPr id="17" name="Round Same Side Corner Rectangle 51">
              <a:extLst>
                <a:ext uri="{FF2B5EF4-FFF2-40B4-BE49-F238E27FC236}">
                  <a16:creationId xmlns:a16="http://schemas.microsoft.com/office/drawing/2014/main" id="{69CA51BC-4D17-4EA8-ADAD-D28CA8C13739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ysClr val="window" lastClr="FFFFFF"/>
            </a:solidFill>
            <a:ln w="57150" cap="flat" cmpd="sng" algn="ctr">
              <a:solidFill>
                <a:srgbClr val="565874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286">
                <a:buClrTx/>
                <a:buFontTx/>
                <a:buNone/>
                <a:defRPr/>
              </a:pPr>
              <a:r>
                <a:rPr lang="en-US" altLang="ko-KR" sz="1600" dirty="0">
                  <a:solidFill>
                    <a:prstClr val="white"/>
                  </a:solidFill>
                  <a:latin typeface="+mj-lt"/>
                  <a:ea typeface="Arial Unicode MS"/>
                  <a:cs typeface="+mn-cs"/>
                </a:rPr>
                <a:t>D</a:t>
              </a:r>
              <a:endParaRPr lang="ko-KR" altLang="en-US" sz="1600" dirty="0">
                <a:solidFill>
                  <a:prstClr val="white"/>
                </a:solidFill>
                <a:latin typeface="+mj-lt"/>
                <a:ea typeface="Arial Unicode MS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19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593192F-72DF-436B-8CB8-324F26B87068}"/>
              </a:ext>
            </a:extLst>
          </p:cNvPr>
          <p:cNvSpPr/>
          <p:nvPr/>
        </p:nvSpPr>
        <p:spPr>
          <a:xfrm>
            <a:off x="509559" y="560205"/>
            <a:ext cx="756070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Tx/>
              <a:buNone/>
            </a:pPr>
            <a:r>
              <a:rPr lang="es-MX" sz="2400" b="1" kern="1200" dirty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El proceso de Evaluación se sintetiza en 5 etapas: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54FBEA8-363B-4F58-9D1C-901087441963}"/>
              </a:ext>
            </a:extLst>
          </p:cNvPr>
          <p:cNvSpPr/>
          <p:nvPr/>
        </p:nvSpPr>
        <p:spPr>
          <a:xfrm>
            <a:off x="298150" y="1508052"/>
            <a:ext cx="158775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s-MX" sz="1600" kern="1200" dirty="0">
                <a:solidFill>
                  <a:srgbClr val="222222"/>
                </a:solidFill>
                <a:latin typeface="+mj-lt"/>
                <a:ea typeface="+mn-ea"/>
                <a:cs typeface="+mn-cs"/>
              </a:rPr>
              <a:t>Determinar el propósito de la evaluación.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92A4221-1BC7-461B-9C80-F6A4C8B23019}"/>
              </a:ext>
            </a:extLst>
          </p:cNvPr>
          <p:cNvGrpSpPr/>
          <p:nvPr/>
        </p:nvGrpSpPr>
        <p:grpSpPr>
          <a:xfrm>
            <a:off x="558563" y="2315369"/>
            <a:ext cx="8077112" cy="1317743"/>
            <a:chOff x="1000615" y="3286660"/>
            <a:chExt cx="10757207" cy="1578102"/>
          </a:xfrm>
        </p:grpSpPr>
        <p:grpSp>
          <p:nvGrpSpPr>
            <p:cNvPr id="11" name="Google Shape;5475;p74">
              <a:extLst>
                <a:ext uri="{FF2B5EF4-FFF2-40B4-BE49-F238E27FC236}">
                  <a16:creationId xmlns:a16="http://schemas.microsoft.com/office/drawing/2014/main" id="{D7740883-6622-4FD5-99E2-70971DFE9F9B}"/>
                </a:ext>
              </a:extLst>
            </p:cNvPr>
            <p:cNvGrpSpPr/>
            <p:nvPr/>
          </p:nvGrpSpPr>
          <p:grpSpPr>
            <a:xfrm>
              <a:off x="1000615" y="3286660"/>
              <a:ext cx="9624455" cy="1578102"/>
              <a:chOff x="3512551" y="2358270"/>
              <a:chExt cx="1771130" cy="378534"/>
            </a:xfrm>
          </p:grpSpPr>
          <p:cxnSp>
            <p:nvCxnSpPr>
              <p:cNvPr id="19" name="Google Shape;5476;p74">
                <a:extLst>
                  <a:ext uri="{FF2B5EF4-FFF2-40B4-BE49-F238E27FC236}">
                    <a16:creationId xmlns:a16="http://schemas.microsoft.com/office/drawing/2014/main" id="{6925AB75-B180-45EF-AD4F-0B83EF1B630A}"/>
                  </a:ext>
                </a:extLst>
              </p:cNvPr>
              <p:cNvCxnSpPr>
                <a:stCxn id="34" idx="6"/>
              </p:cNvCxnSpPr>
              <p:nvPr/>
            </p:nvCxnSpPr>
            <p:spPr>
              <a:xfrm flipV="1">
                <a:off x="3738198" y="2553079"/>
                <a:ext cx="1545483" cy="3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20" name="Google Shape;5479;p74">
                <a:extLst>
                  <a:ext uri="{FF2B5EF4-FFF2-40B4-BE49-F238E27FC236}">
                    <a16:creationId xmlns:a16="http://schemas.microsoft.com/office/drawing/2014/main" id="{FA273B02-FCBC-4F24-98B4-E0BF304F1532}"/>
                  </a:ext>
                </a:extLst>
              </p:cNvPr>
              <p:cNvGrpSpPr/>
              <p:nvPr/>
            </p:nvGrpSpPr>
            <p:grpSpPr>
              <a:xfrm>
                <a:off x="3512551" y="2358270"/>
                <a:ext cx="225647" cy="307714"/>
                <a:chOff x="2182679" y="2004714"/>
                <a:chExt cx="792300" cy="1080458"/>
              </a:xfrm>
            </p:grpSpPr>
            <p:cxnSp>
              <p:nvCxnSpPr>
                <p:cNvPr id="33" name="Google Shape;5480;p74">
                  <a:extLst>
                    <a:ext uri="{FF2B5EF4-FFF2-40B4-BE49-F238E27FC236}">
                      <a16:creationId xmlns:a16="http://schemas.microsoft.com/office/drawing/2014/main" id="{03692069-7297-48E1-B34B-9F9E1BBDA289}"/>
                    </a:ext>
                  </a:extLst>
                </p:cNvPr>
                <p:cNvCxnSpPr>
                  <a:stCxn id="35" idx="0"/>
                </p:cNvCxnSpPr>
                <p:nvPr/>
              </p:nvCxnSpPr>
              <p:spPr>
                <a:xfrm rot="10800000">
                  <a:off x="2578961" y="2004714"/>
                  <a:ext cx="0" cy="389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4" name="Google Shape;5477;p74">
                  <a:extLst>
                    <a:ext uri="{FF2B5EF4-FFF2-40B4-BE49-F238E27FC236}">
                      <a16:creationId xmlns:a16="http://schemas.microsoft.com/office/drawing/2014/main" id="{5AC93DDE-5838-49C6-8F0B-2F795FEFB130}"/>
                    </a:ext>
                  </a:extLst>
                </p:cNvPr>
                <p:cNvSpPr/>
                <p:nvPr/>
              </p:nvSpPr>
              <p:spPr>
                <a:xfrm>
                  <a:off x="2182679" y="2292572"/>
                  <a:ext cx="792300" cy="7926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+mn-ea"/>
                  </a:endParaRPr>
                </a:p>
              </p:txBody>
            </p:sp>
            <p:sp>
              <p:nvSpPr>
                <p:cNvPr id="35" name="Google Shape;5481;p74">
                  <a:extLst>
                    <a:ext uri="{FF2B5EF4-FFF2-40B4-BE49-F238E27FC236}">
                      <a16:creationId xmlns:a16="http://schemas.microsoft.com/office/drawing/2014/main" id="{118CD4D8-76D1-4BCC-9418-8FDA6C7B5789}"/>
                    </a:ext>
                  </a:extLst>
                </p:cNvPr>
                <p:cNvSpPr/>
                <p:nvPr/>
              </p:nvSpPr>
              <p:spPr>
                <a:xfrm>
                  <a:off x="2283911" y="2393814"/>
                  <a:ext cx="590100" cy="590100"/>
                </a:xfrm>
                <a:prstGeom prst="ellipse">
                  <a:avLst/>
                </a:prstGeom>
                <a:solidFill>
                  <a:srgbClr val="669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+mn-ea"/>
                  </a:endParaRPr>
                </a:p>
              </p:txBody>
            </p:sp>
          </p:grpSp>
          <p:grpSp>
            <p:nvGrpSpPr>
              <p:cNvPr id="21" name="Google Shape;5482;p74">
                <a:extLst>
                  <a:ext uri="{FF2B5EF4-FFF2-40B4-BE49-F238E27FC236}">
                    <a16:creationId xmlns:a16="http://schemas.microsoft.com/office/drawing/2014/main" id="{E60DBD41-34CA-4092-BC3A-FACD8CDFC5D1}"/>
                  </a:ext>
                </a:extLst>
              </p:cNvPr>
              <p:cNvGrpSpPr/>
              <p:nvPr/>
            </p:nvGrpSpPr>
            <p:grpSpPr>
              <a:xfrm>
                <a:off x="3969644" y="2440153"/>
                <a:ext cx="225853" cy="296651"/>
                <a:chOff x="3775710" y="1729289"/>
                <a:chExt cx="136500" cy="179289"/>
              </a:xfrm>
            </p:grpSpPr>
            <p:cxnSp>
              <p:nvCxnSpPr>
                <p:cNvPr id="30" name="Google Shape;5483;p74">
                  <a:extLst>
                    <a:ext uri="{FF2B5EF4-FFF2-40B4-BE49-F238E27FC236}">
                      <a16:creationId xmlns:a16="http://schemas.microsoft.com/office/drawing/2014/main" id="{8D5B44C9-58F7-47CC-8313-128EFB02687D}"/>
                    </a:ext>
                  </a:extLst>
                </p:cNvPr>
                <p:cNvCxnSpPr/>
                <p:nvPr/>
              </p:nvCxnSpPr>
              <p:spPr>
                <a:xfrm>
                  <a:off x="3843851" y="1848278"/>
                  <a:ext cx="0" cy="60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1" name="Google Shape;5484;p74">
                  <a:extLst>
                    <a:ext uri="{FF2B5EF4-FFF2-40B4-BE49-F238E27FC236}">
                      <a16:creationId xmlns:a16="http://schemas.microsoft.com/office/drawing/2014/main" id="{C821DD6F-47E5-44DE-B591-75B8E51935D8}"/>
                    </a:ext>
                  </a:extLst>
                </p:cNvPr>
                <p:cNvSpPr/>
                <p:nvPr/>
              </p:nvSpPr>
              <p:spPr>
                <a:xfrm>
                  <a:off x="3775710" y="1729289"/>
                  <a:ext cx="136500" cy="1365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+mn-ea"/>
                  </a:endParaRPr>
                </a:p>
              </p:txBody>
            </p:sp>
            <p:sp>
              <p:nvSpPr>
                <p:cNvPr id="32" name="Google Shape;5485;p74">
                  <a:extLst>
                    <a:ext uri="{FF2B5EF4-FFF2-40B4-BE49-F238E27FC236}">
                      <a16:creationId xmlns:a16="http://schemas.microsoft.com/office/drawing/2014/main" id="{145777F4-1B04-4CE3-B4DF-DE034DDCD678}"/>
                    </a:ext>
                  </a:extLst>
                </p:cNvPr>
                <p:cNvSpPr/>
                <p:nvPr/>
              </p:nvSpPr>
              <p:spPr>
                <a:xfrm>
                  <a:off x="3793133" y="1746713"/>
                  <a:ext cx="101700" cy="101700"/>
                </a:xfrm>
                <a:prstGeom prst="ellipse">
                  <a:avLst/>
                </a:prstGeom>
                <a:solidFill>
                  <a:srgbClr val="99CC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+mn-ea"/>
                  </a:endParaRPr>
                </a:p>
              </p:txBody>
            </p:sp>
          </p:grpSp>
          <p:grpSp>
            <p:nvGrpSpPr>
              <p:cNvPr id="22" name="Google Shape;5486;p74">
                <a:extLst>
                  <a:ext uri="{FF2B5EF4-FFF2-40B4-BE49-F238E27FC236}">
                    <a16:creationId xmlns:a16="http://schemas.microsoft.com/office/drawing/2014/main" id="{917230B3-23D4-40B6-81CF-7358A817177B}"/>
                  </a:ext>
                </a:extLst>
              </p:cNvPr>
              <p:cNvGrpSpPr/>
              <p:nvPr/>
            </p:nvGrpSpPr>
            <p:grpSpPr>
              <a:xfrm>
                <a:off x="4427051" y="2358270"/>
                <a:ext cx="225647" cy="307714"/>
                <a:chOff x="5393704" y="2004714"/>
                <a:chExt cx="792300" cy="1080458"/>
              </a:xfrm>
            </p:grpSpPr>
            <p:cxnSp>
              <p:nvCxnSpPr>
                <p:cNvPr id="27" name="Google Shape;5487;p74">
                  <a:extLst>
                    <a:ext uri="{FF2B5EF4-FFF2-40B4-BE49-F238E27FC236}">
                      <a16:creationId xmlns:a16="http://schemas.microsoft.com/office/drawing/2014/main" id="{577EBE6F-577F-4834-930E-2AAED21FD349}"/>
                    </a:ext>
                  </a:extLst>
                </p:cNvPr>
                <p:cNvCxnSpPr>
                  <a:stCxn id="29" idx="0"/>
                </p:cNvCxnSpPr>
                <p:nvPr/>
              </p:nvCxnSpPr>
              <p:spPr>
                <a:xfrm rot="10800000">
                  <a:off x="5789986" y="2004714"/>
                  <a:ext cx="0" cy="389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8" name="Google Shape;5489;p74">
                  <a:extLst>
                    <a:ext uri="{FF2B5EF4-FFF2-40B4-BE49-F238E27FC236}">
                      <a16:creationId xmlns:a16="http://schemas.microsoft.com/office/drawing/2014/main" id="{F60B002B-9E43-4E2F-B41F-340021AD110A}"/>
                    </a:ext>
                  </a:extLst>
                </p:cNvPr>
                <p:cNvSpPr/>
                <p:nvPr/>
              </p:nvSpPr>
              <p:spPr>
                <a:xfrm>
                  <a:off x="5393704" y="2292572"/>
                  <a:ext cx="792300" cy="7926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+mn-ea"/>
                  </a:endParaRPr>
                </a:p>
              </p:txBody>
            </p:sp>
            <p:sp>
              <p:nvSpPr>
                <p:cNvPr id="29" name="Google Shape;5488;p74">
                  <a:extLst>
                    <a:ext uri="{FF2B5EF4-FFF2-40B4-BE49-F238E27FC236}">
                      <a16:creationId xmlns:a16="http://schemas.microsoft.com/office/drawing/2014/main" id="{0BAE779E-422A-48DB-BD93-C2D67584443B}"/>
                    </a:ext>
                  </a:extLst>
                </p:cNvPr>
                <p:cNvSpPr/>
                <p:nvPr/>
              </p:nvSpPr>
              <p:spPr>
                <a:xfrm>
                  <a:off x="5494936" y="2393814"/>
                  <a:ext cx="590100" cy="590100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+mn-ea"/>
                  </a:endParaRPr>
                </a:p>
              </p:txBody>
            </p:sp>
          </p:grpSp>
          <p:grpSp>
            <p:nvGrpSpPr>
              <p:cNvPr id="23" name="Google Shape;5490;p74">
                <a:extLst>
                  <a:ext uri="{FF2B5EF4-FFF2-40B4-BE49-F238E27FC236}">
                    <a16:creationId xmlns:a16="http://schemas.microsoft.com/office/drawing/2014/main" id="{A5EA28CE-CBC2-4A5B-8961-DB65F33B377E}"/>
                  </a:ext>
                </a:extLst>
              </p:cNvPr>
              <p:cNvGrpSpPr/>
              <p:nvPr/>
            </p:nvGrpSpPr>
            <p:grpSpPr>
              <a:xfrm>
                <a:off x="4884287" y="2440252"/>
                <a:ext cx="225647" cy="296532"/>
                <a:chOff x="6999166" y="2292572"/>
                <a:chExt cx="792300" cy="1041192"/>
              </a:xfrm>
            </p:grpSpPr>
            <p:cxnSp>
              <p:nvCxnSpPr>
                <p:cNvPr id="24" name="Google Shape;5491;p74">
                  <a:extLst>
                    <a:ext uri="{FF2B5EF4-FFF2-40B4-BE49-F238E27FC236}">
                      <a16:creationId xmlns:a16="http://schemas.microsoft.com/office/drawing/2014/main" id="{8E883490-B462-49F0-8A19-1EC30A53A320}"/>
                    </a:ext>
                  </a:extLst>
                </p:cNvPr>
                <p:cNvCxnSpPr/>
                <p:nvPr/>
              </p:nvCxnSpPr>
              <p:spPr>
                <a:xfrm>
                  <a:off x="7395553" y="2983964"/>
                  <a:ext cx="0" cy="349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25" name="Google Shape;5478;p74">
                  <a:extLst>
                    <a:ext uri="{FF2B5EF4-FFF2-40B4-BE49-F238E27FC236}">
                      <a16:creationId xmlns:a16="http://schemas.microsoft.com/office/drawing/2014/main" id="{CE7F98A0-3A05-442B-B3F3-CE946334CAB3}"/>
                    </a:ext>
                  </a:extLst>
                </p:cNvPr>
                <p:cNvSpPr/>
                <p:nvPr/>
              </p:nvSpPr>
              <p:spPr>
                <a:xfrm>
                  <a:off x="6999166" y="2292572"/>
                  <a:ext cx="792300" cy="792600"/>
                </a:xfrm>
                <a:prstGeom prst="ellipse">
                  <a:avLst/>
                </a:prstGeom>
                <a:noFill/>
                <a:ln w="28575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+mn-ea"/>
                  </a:endParaRPr>
                </a:p>
              </p:txBody>
            </p:sp>
            <p:sp>
              <p:nvSpPr>
                <p:cNvPr id="26" name="Google Shape;5492;p74">
                  <a:extLst>
                    <a:ext uri="{FF2B5EF4-FFF2-40B4-BE49-F238E27FC236}">
                      <a16:creationId xmlns:a16="http://schemas.microsoft.com/office/drawing/2014/main" id="{8933D8E4-1145-4FD8-85B8-B3E6CD6D8F78}"/>
                    </a:ext>
                  </a:extLst>
                </p:cNvPr>
                <p:cNvSpPr/>
                <p:nvPr/>
              </p:nvSpPr>
              <p:spPr>
                <a:xfrm>
                  <a:off x="7100398" y="2393814"/>
                  <a:ext cx="590100" cy="590100"/>
                </a:xfrm>
                <a:prstGeom prst="ellipse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  <a:ea typeface="+mn-ea"/>
                  </a:endParaRPr>
                </a:p>
              </p:txBody>
            </p:sp>
          </p:grpSp>
        </p:grp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884672B-19EC-4008-8DE1-F907270B050C}"/>
                </a:ext>
              </a:extLst>
            </p:cNvPr>
            <p:cNvSpPr txBox="1"/>
            <p:nvPr/>
          </p:nvSpPr>
          <p:spPr>
            <a:xfrm>
              <a:off x="1447935" y="3854146"/>
              <a:ext cx="425002" cy="352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24F968B-CB4B-41DC-A271-A728D509AF3E}"/>
                </a:ext>
              </a:extLst>
            </p:cNvPr>
            <p:cNvSpPr txBox="1"/>
            <p:nvPr/>
          </p:nvSpPr>
          <p:spPr>
            <a:xfrm>
              <a:off x="3932398" y="3812231"/>
              <a:ext cx="425002" cy="352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2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A5876D52-DC41-4DFA-8129-7EAA1F62B9F8}"/>
                </a:ext>
              </a:extLst>
            </p:cNvPr>
            <p:cNvSpPr txBox="1"/>
            <p:nvPr/>
          </p:nvSpPr>
          <p:spPr>
            <a:xfrm>
              <a:off x="6425934" y="3867659"/>
              <a:ext cx="412029" cy="352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C9A8439-82E8-4232-B902-EF19F7D8B41B}"/>
                </a:ext>
              </a:extLst>
            </p:cNvPr>
            <p:cNvSpPr txBox="1"/>
            <p:nvPr/>
          </p:nvSpPr>
          <p:spPr>
            <a:xfrm>
              <a:off x="8855323" y="3821281"/>
              <a:ext cx="425002" cy="352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</a:t>
              </a:r>
              <a:endPara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" name="Google Shape;5481;p74">
              <a:extLst>
                <a:ext uri="{FF2B5EF4-FFF2-40B4-BE49-F238E27FC236}">
                  <a16:creationId xmlns:a16="http://schemas.microsoft.com/office/drawing/2014/main" id="{0EB309EB-3690-4BA3-9E3D-77A82404EBA4}"/>
                </a:ext>
              </a:extLst>
            </p:cNvPr>
            <p:cNvSpPr/>
            <p:nvPr/>
          </p:nvSpPr>
          <p:spPr>
            <a:xfrm>
              <a:off x="10625070" y="3748171"/>
              <a:ext cx="984133" cy="700642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</a:endParaRPr>
            </a:p>
          </p:txBody>
        </p:sp>
        <p:sp>
          <p:nvSpPr>
            <p:cNvPr id="17" name="Google Shape;5477;p74">
              <a:extLst>
                <a:ext uri="{FF2B5EF4-FFF2-40B4-BE49-F238E27FC236}">
                  <a16:creationId xmlns:a16="http://schemas.microsoft.com/office/drawing/2014/main" id="{C2F72335-D7F0-48D9-94DB-AA8D5BA0D45C}"/>
                </a:ext>
              </a:extLst>
            </p:cNvPr>
            <p:cNvSpPr/>
            <p:nvPr/>
          </p:nvSpPr>
          <p:spPr>
            <a:xfrm>
              <a:off x="10436472" y="3614439"/>
              <a:ext cx="1321350" cy="941075"/>
            </a:xfrm>
            <a:prstGeom prst="ellipse">
              <a:avLst/>
            </a:prstGeom>
            <a:noFill/>
            <a:ln w="2857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</a:endParaRPr>
            </a:p>
          </p:txBody>
        </p:sp>
        <p:cxnSp>
          <p:nvCxnSpPr>
            <p:cNvPr id="18" name="Google Shape;5491;p74">
              <a:extLst>
                <a:ext uri="{FF2B5EF4-FFF2-40B4-BE49-F238E27FC236}">
                  <a16:creationId xmlns:a16="http://schemas.microsoft.com/office/drawing/2014/main" id="{DC67C57F-0F91-4AE7-A704-71A02BFC346E}"/>
                </a:ext>
              </a:extLst>
            </p:cNvPr>
            <p:cNvCxnSpPr/>
            <p:nvPr/>
          </p:nvCxnSpPr>
          <p:spPr>
            <a:xfrm>
              <a:off x="11057828" y="3332843"/>
              <a:ext cx="0" cy="415328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CDCF16E-B83B-4FA2-B87A-C538DA6FFAC6}"/>
              </a:ext>
            </a:extLst>
          </p:cNvPr>
          <p:cNvSpPr txBox="1"/>
          <p:nvPr/>
        </p:nvSpPr>
        <p:spPr>
          <a:xfrm>
            <a:off x="7986392" y="2747638"/>
            <a:ext cx="42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s-HN" sz="2000" b="1" kern="1200" dirty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5</a:t>
            </a:r>
            <a:endParaRPr lang="es-MX" sz="2000" b="1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338E63B-C6E6-42D3-8E8E-ACE329D432A4}"/>
              </a:ext>
            </a:extLst>
          </p:cNvPr>
          <p:cNvSpPr/>
          <p:nvPr/>
        </p:nvSpPr>
        <p:spPr>
          <a:xfrm>
            <a:off x="2042040" y="3690201"/>
            <a:ext cx="1912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s-MX" sz="1600" dirty="0">
                <a:solidFill>
                  <a:srgbClr val="222222"/>
                </a:solidFill>
                <a:latin typeface="+mj-lt"/>
                <a:ea typeface="+mn-ea"/>
                <a:cs typeface="+mn-cs"/>
              </a:rPr>
              <a:t>Elaborar y formular preguntas pertinentes</a:t>
            </a:r>
            <a:endParaRPr lang="es-MX" sz="160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F5FF771-1A77-4A44-9BEA-DEFBAAA95C73}"/>
              </a:ext>
            </a:extLst>
          </p:cNvPr>
          <p:cNvSpPr/>
          <p:nvPr/>
        </p:nvSpPr>
        <p:spPr>
          <a:xfrm>
            <a:off x="3735862" y="1421894"/>
            <a:ext cx="2028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s-MX" sz="1600" kern="1200" dirty="0">
                <a:solidFill>
                  <a:srgbClr val="222222"/>
                </a:solidFill>
                <a:latin typeface="+mj-lt"/>
                <a:ea typeface="+mn-ea"/>
                <a:cs typeface="+mn-cs"/>
              </a:rPr>
              <a:t>Obtener respuestas de las fuentes indicadas</a:t>
            </a:r>
            <a:endParaRPr lang="es-MX" sz="1600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6BE99E4-F1A4-41A8-AFF1-85C933EF4E7B}"/>
              </a:ext>
            </a:extLst>
          </p:cNvPr>
          <p:cNvSpPr/>
          <p:nvPr/>
        </p:nvSpPr>
        <p:spPr>
          <a:xfrm>
            <a:off x="5532126" y="3625882"/>
            <a:ext cx="2167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s-MX" sz="1600" kern="1200" dirty="0">
                <a:solidFill>
                  <a:srgbClr val="222222"/>
                </a:solidFill>
                <a:latin typeface="+mj-lt"/>
                <a:ea typeface="+mn-ea"/>
                <a:cs typeface="+mn-cs"/>
              </a:rPr>
              <a:t>Analizar, estudiar los datos recabados, formulando conclusiones </a:t>
            </a:r>
            <a:endParaRPr lang="es-MX" sz="1600" kern="1200" dirty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E42C7DA-0C47-429C-9EC4-952AE9B6554A}"/>
              </a:ext>
            </a:extLst>
          </p:cNvPr>
          <p:cNvSpPr/>
          <p:nvPr/>
        </p:nvSpPr>
        <p:spPr>
          <a:xfrm>
            <a:off x="7167932" y="1513050"/>
            <a:ext cx="17725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es-MX" sz="1600" kern="1200" dirty="0">
                <a:solidFill>
                  <a:srgbClr val="222222"/>
                </a:solidFill>
                <a:latin typeface="+mj-lt"/>
                <a:ea typeface="+mn-ea"/>
                <a:cs typeface="+mn-cs"/>
              </a:rPr>
              <a:t>Actuar en base a lo aprendido en la evaluación.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F6DB8DD-4A81-4A0E-8817-DEC2AFFD5C09}"/>
              </a:ext>
            </a:extLst>
          </p:cNvPr>
          <p:cNvSpPr/>
          <p:nvPr/>
        </p:nvSpPr>
        <p:spPr>
          <a:xfrm>
            <a:off x="3829650" y="4799709"/>
            <a:ext cx="6075543" cy="20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07000"/>
              </a:lnSpc>
              <a:spcAft>
                <a:spcPts val="800"/>
              </a:spcAft>
              <a:buClrTx/>
              <a:buFontTx/>
              <a:buNone/>
            </a:pPr>
            <a:r>
              <a:rPr lang="es-HN" sz="700" i="1" kern="12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Palatino-Italic"/>
              </a:rPr>
              <a:t>Fuentes: </a:t>
            </a:r>
            <a:r>
              <a:rPr lang="es-HN" sz="700" kern="12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Palatino-Roman"/>
              </a:rPr>
              <a:t>Sarah del Tufo, “</a:t>
            </a:r>
            <a:r>
              <a:rPr lang="es-HN" sz="700" kern="12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Palatino-Roman"/>
              </a:rPr>
              <a:t>What</a:t>
            </a:r>
            <a:r>
              <a:rPr lang="es-HN" sz="700" kern="12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Palatino-Roman"/>
              </a:rPr>
              <a:t> </a:t>
            </a:r>
            <a:r>
              <a:rPr lang="es-HN" sz="700" kern="12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Palatino-Roman"/>
              </a:rPr>
              <a:t>is</a:t>
            </a:r>
            <a:r>
              <a:rPr lang="es-HN" sz="700" kern="12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Palatino-Roman"/>
              </a:rPr>
              <a:t> </a:t>
            </a:r>
            <a:r>
              <a:rPr lang="es-HN" sz="700" kern="1200" dirty="0" err="1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Palatino-Roman"/>
              </a:rPr>
              <a:t>evaluation</a:t>
            </a:r>
            <a:r>
              <a:rPr lang="es-HN" sz="700" kern="12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Palatino-Roman"/>
              </a:rPr>
              <a:t>?”, 13 de marzo de 2002. Puede consultarse en </a:t>
            </a:r>
            <a:r>
              <a:rPr lang="es-HN" sz="700" u="sng" kern="12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Palatino-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www.evaluationtrust.org/evaluation/evaluate</a:t>
            </a:r>
            <a:endParaRPr lang="es-HN" sz="2800" kern="12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7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grpSp>
        <p:nvGrpSpPr>
          <p:cNvPr id="6" name="Google Shape;6630;p77">
            <a:extLst>
              <a:ext uri="{FF2B5EF4-FFF2-40B4-BE49-F238E27FC236}">
                <a16:creationId xmlns:a16="http://schemas.microsoft.com/office/drawing/2014/main" id="{363CF1E0-0AC7-4C1F-A28A-B2EC996FF501}"/>
              </a:ext>
            </a:extLst>
          </p:cNvPr>
          <p:cNvGrpSpPr/>
          <p:nvPr/>
        </p:nvGrpSpPr>
        <p:grpSpPr>
          <a:xfrm flipH="1">
            <a:off x="1380540" y="1371504"/>
            <a:ext cx="6382509" cy="3115784"/>
            <a:chOff x="4351379" y="3826112"/>
            <a:chExt cx="1281600" cy="487927"/>
          </a:xfrm>
        </p:grpSpPr>
        <p:sp>
          <p:nvSpPr>
            <p:cNvPr id="9" name="Google Shape;6632;p77">
              <a:extLst>
                <a:ext uri="{FF2B5EF4-FFF2-40B4-BE49-F238E27FC236}">
                  <a16:creationId xmlns:a16="http://schemas.microsoft.com/office/drawing/2014/main" id="{0253DC98-9CE1-4A74-AD8E-D8330DF3D062}"/>
                </a:ext>
              </a:extLst>
            </p:cNvPr>
            <p:cNvSpPr/>
            <p:nvPr/>
          </p:nvSpPr>
          <p:spPr>
            <a:xfrm rot="10800000">
              <a:off x="4351379" y="4169536"/>
              <a:ext cx="1281600" cy="144503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10" name="Google Shape;6635;p77">
              <a:extLst>
                <a:ext uri="{FF2B5EF4-FFF2-40B4-BE49-F238E27FC236}">
                  <a16:creationId xmlns:a16="http://schemas.microsoft.com/office/drawing/2014/main" id="{1B295C8A-D8BF-4482-9273-C2DA67560336}"/>
                </a:ext>
              </a:extLst>
            </p:cNvPr>
            <p:cNvSpPr/>
            <p:nvPr/>
          </p:nvSpPr>
          <p:spPr>
            <a:xfrm rot="10800000">
              <a:off x="4471829" y="4007738"/>
              <a:ext cx="1040700" cy="12481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" name="Google Shape;6638;p77">
              <a:extLst>
                <a:ext uri="{FF2B5EF4-FFF2-40B4-BE49-F238E27FC236}">
                  <a16:creationId xmlns:a16="http://schemas.microsoft.com/office/drawing/2014/main" id="{AAE4321C-89C7-46A6-9C97-00CFD9405BD3}"/>
                </a:ext>
              </a:extLst>
            </p:cNvPr>
            <p:cNvSpPr/>
            <p:nvPr/>
          </p:nvSpPr>
          <p:spPr>
            <a:xfrm rot="10800000">
              <a:off x="4618679" y="3826112"/>
              <a:ext cx="747000" cy="15270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200" kern="0">
                <a:solidFill>
                  <a:srgbClr val="000000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CEEC8CF-2415-4528-9952-AB5E1CEF08F2}"/>
              </a:ext>
            </a:extLst>
          </p:cNvPr>
          <p:cNvSpPr/>
          <p:nvPr/>
        </p:nvSpPr>
        <p:spPr>
          <a:xfrm>
            <a:off x="657034" y="394580"/>
            <a:ext cx="738616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s-MX" sz="2400" b="1" dirty="0">
                <a:solidFill>
                  <a:srgbClr val="002060"/>
                </a:solidFill>
                <a:latin typeface="+mj-lt"/>
              </a:rPr>
              <a:t>Otras ventajas de la Evaluación en Derechos Humanos: </a:t>
            </a:r>
          </a:p>
        </p:txBody>
      </p:sp>
      <p:sp>
        <p:nvSpPr>
          <p:cNvPr id="13" name="Google Shape;62;p5">
            <a:extLst>
              <a:ext uri="{FF2B5EF4-FFF2-40B4-BE49-F238E27FC236}">
                <a16:creationId xmlns:a16="http://schemas.microsoft.com/office/drawing/2014/main" id="{677F310A-93D1-4DC1-9D3B-6E8C4C274749}"/>
              </a:ext>
            </a:extLst>
          </p:cNvPr>
          <p:cNvSpPr txBox="1"/>
          <p:nvPr/>
        </p:nvSpPr>
        <p:spPr>
          <a:xfrm>
            <a:off x="2128396" y="3789521"/>
            <a:ext cx="5088334" cy="47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Justifica la labor que realizamos.</a:t>
            </a:r>
          </a:p>
        </p:txBody>
      </p:sp>
      <p:sp>
        <p:nvSpPr>
          <p:cNvPr id="14" name="Google Shape;62;p5">
            <a:extLst>
              <a:ext uri="{FF2B5EF4-FFF2-40B4-BE49-F238E27FC236}">
                <a16:creationId xmlns:a16="http://schemas.microsoft.com/office/drawing/2014/main" id="{D434ED19-06CB-47E7-B86B-B26E59216302}"/>
              </a:ext>
            </a:extLst>
          </p:cNvPr>
          <p:cNvSpPr txBox="1"/>
          <p:nvPr/>
        </p:nvSpPr>
        <p:spPr>
          <a:xfrm>
            <a:off x="2711724" y="1436453"/>
            <a:ext cx="3720142" cy="79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MX" sz="1600" b="1" kern="0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Nos ayuda a asegurarnos que nuestras estrategias y metodologías son las más adecuadas.</a:t>
            </a:r>
          </a:p>
        </p:txBody>
      </p:sp>
      <p:sp>
        <p:nvSpPr>
          <p:cNvPr id="15" name="Google Shape;62;p5">
            <a:extLst>
              <a:ext uri="{FF2B5EF4-FFF2-40B4-BE49-F238E27FC236}">
                <a16:creationId xmlns:a16="http://schemas.microsoft.com/office/drawing/2014/main" id="{64CB866F-49F3-4702-9BDB-E1B9FC1866EB}"/>
              </a:ext>
            </a:extLst>
          </p:cNvPr>
          <p:cNvSpPr txBox="1"/>
          <p:nvPr/>
        </p:nvSpPr>
        <p:spPr>
          <a:xfrm>
            <a:off x="2518161" y="2582257"/>
            <a:ext cx="4107348" cy="67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MX" sz="1800" b="1" kern="0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Proporciona elementos para planificar futuras acciones de EDH. </a:t>
            </a: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s-MX" sz="1200" b="1" kern="0" dirty="0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537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67BD813-4AEB-40F4-A86B-3D0EC76C0DDC}"/>
              </a:ext>
            </a:extLst>
          </p:cNvPr>
          <p:cNvSpPr txBox="1">
            <a:spLocks noChangeArrowheads="1"/>
          </p:cNvSpPr>
          <p:nvPr/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Tx/>
              <a:buFontTx/>
              <a:defRPr/>
            </a:pPr>
            <a:endParaRPr lang="es-ES" altLang="es-HN" sz="2800" dirty="0">
              <a:latin typeface="Cooper Black" panose="0208090404030B0204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54726C1-E40C-4242-BD60-81674C347438}"/>
              </a:ext>
            </a:extLst>
          </p:cNvPr>
          <p:cNvSpPr/>
          <p:nvPr/>
        </p:nvSpPr>
        <p:spPr>
          <a:xfrm>
            <a:off x="608481" y="532676"/>
            <a:ext cx="676980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s-MX" sz="2800" b="1" dirty="0">
                <a:solidFill>
                  <a:srgbClr val="002060"/>
                </a:solidFill>
                <a:latin typeface="+mj-lt"/>
              </a:rPr>
              <a:t>Evaluar la Educación en Derechos Humanos es importante para: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F0901280-9FA5-4A7F-BE62-7C7FC7364697}"/>
              </a:ext>
            </a:extLst>
          </p:cNvPr>
          <p:cNvSpPr txBox="1">
            <a:spLocks/>
          </p:cNvSpPr>
          <p:nvPr/>
        </p:nvSpPr>
        <p:spPr>
          <a:xfrm>
            <a:off x="979912" y="1238828"/>
            <a:ext cx="7555607" cy="3476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HN" sz="1900" dirty="0">
              <a:solidFill>
                <a:srgbClr val="00B0F0"/>
              </a:solidFill>
              <a:latin typeface="+mj-lt"/>
            </a:endParaRP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HN" sz="2200" dirty="0">
                <a:solidFill>
                  <a:srgbClr val="0070C0"/>
                </a:solidFill>
                <a:latin typeface="+mj-lt"/>
              </a:rPr>
              <a:t>Mejorar nuestra eficacia (¿han aprendido, hay cambios?)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HN" sz="2200" dirty="0">
                <a:solidFill>
                  <a:srgbClr val="0070C0"/>
                </a:solidFill>
                <a:latin typeface="+mj-lt"/>
              </a:rPr>
              <a:t>Responsabilizarnos (rendir cuentas)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HN" sz="2200" dirty="0">
                <a:solidFill>
                  <a:srgbClr val="0070C0"/>
                </a:solidFill>
                <a:latin typeface="+mj-lt"/>
              </a:rPr>
              <a:t>Intercambiar experiencias (contribuir al conocimiento existente)</a:t>
            </a:r>
          </a:p>
          <a:p>
            <a:pPr marL="342900" indent="-342900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s-HN" sz="2200" dirty="0">
                <a:solidFill>
                  <a:srgbClr val="0070C0"/>
                </a:solidFill>
                <a:latin typeface="+mj-lt"/>
              </a:rPr>
              <a:t>Mantenernos motivados (motivo de orgullo personal y colectivo al saber que la formación da resultado)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HN" sz="20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640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94FD7A6-3962-4E37-A882-B32C2DC8BE79}"/>
              </a:ext>
            </a:extLst>
          </p:cNvPr>
          <p:cNvSpPr/>
          <p:nvPr/>
        </p:nvSpPr>
        <p:spPr>
          <a:xfrm>
            <a:off x="1727909" y="469671"/>
            <a:ext cx="568818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s-MX" sz="2400" b="1" dirty="0">
                <a:solidFill>
                  <a:srgbClr val="002060"/>
                </a:solidFill>
                <a:latin typeface="+mj-lt"/>
              </a:rPr>
              <a:t>Características de una buena evaluación: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E06237C-1384-4124-A962-E50CB35D1284}"/>
              </a:ext>
            </a:extLst>
          </p:cNvPr>
          <p:cNvSpPr/>
          <p:nvPr/>
        </p:nvSpPr>
        <p:spPr>
          <a:xfrm>
            <a:off x="492281" y="1230650"/>
            <a:ext cx="3709116" cy="2523768"/>
          </a:xfrm>
          <a:prstGeom prst="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es-MX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Propósito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Encaminada a la acción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Sentido práctico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Participativa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Sentido autocrítico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Enfoque no disciplinario</a:t>
            </a:r>
          </a:p>
          <a:p>
            <a:pPr algn="ctr"/>
            <a:r>
              <a:rPr lang="es-MX" dirty="0">
                <a:latin typeface="+mj-lt"/>
              </a:rPr>
              <a:t>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CC0C87E-A784-4C50-9BDC-97650F35A53E}"/>
              </a:ext>
            </a:extLst>
          </p:cNvPr>
          <p:cNvSpPr/>
          <p:nvPr/>
        </p:nvSpPr>
        <p:spPr>
          <a:xfrm>
            <a:off x="4439947" y="1215261"/>
            <a:ext cx="4211772" cy="255454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es-MX" sz="20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Veraz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Precisa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Orientada al futuro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Con procedimientos eficaces para presentación de informes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Ética y democrática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dirty="0">
                <a:latin typeface="+mj-lt"/>
              </a:rPr>
              <a:t>Atenta a las cuestiones de género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DA3F55A-B379-4CF2-9FDE-AE6F86F33A9B}"/>
              </a:ext>
            </a:extLst>
          </p:cNvPr>
          <p:cNvSpPr/>
          <p:nvPr/>
        </p:nvSpPr>
        <p:spPr>
          <a:xfrm>
            <a:off x="969090" y="4090664"/>
            <a:ext cx="6941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latin typeface="+mj-lt"/>
              </a:rPr>
              <a:t>NO EXISTE UNA FORMA UNICA DE EVALUAR LA EDH.</a:t>
            </a:r>
          </a:p>
        </p:txBody>
      </p:sp>
    </p:spTree>
    <p:extLst>
      <p:ext uri="{BB962C8B-B14F-4D97-AF65-F5344CB8AC3E}">
        <p14:creationId xmlns:p14="http://schemas.microsoft.com/office/powerpoint/2010/main" val="194811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91BEA07-DF6C-4E4F-848E-1D3E8D2D300F}"/>
              </a:ext>
            </a:extLst>
          </p:cNvPr>
          <p:cNvSpPr/>
          <p:nvPr/>
        </p:nvSpPr>
        <p:spPr>
          <a:xfrm>
            <a:off x="539793" y="366880"/>
            <a:ext cx="7503402" cy="48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s-MX" sz="2800" b="1" dirty="0">
                <a:solidFill>
                  <a:srgbClr val="002060"/>
                </a:solidFill>
                <a:latin typeface="+mj-lt"/>
              </a:rPr>
              <a:t>Modelos de evaluación educativa para la EDH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5B406F8-E2E8-4118-BF34-87EFACBCDF7D}"/>
              </a:ext>
            </a:extLst>
          </p:cNvPr>
          <p:cNvSpPr txBox="1">
            <a:spLocks/>
          </p:cNvSpPr>
          <p:nvPr/>
        </p:nvSpPr>
        <p:spPr>
          <a:xfrm>
            <a:off x="2318196" y="2233330"/>
            <a:ext cx="7555607" cy="347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HN" sz="2000" dirty="0">
              <a:solidFill>
                <a:srgbClr val="00B0F0"/>
              </a:solidFill>
              <a:latin typeface="+mj-lt"/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s-HN" sz="20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094C43C3-AC66-4973-8B12-BA81D5700658}"/>
              </a:ext>
            </a:extLst>
          </p:cNvPr>
          <p:cNvSpPr txBox="1">
            <a:spLocks/>
          </p:cNvSpPr>
          <p:nvPr/>
        </p:nvSpPr>
        <p:spPr>
          <a:xfrm>
            <a:off x="298150" y="1227131"/>
            <a:ext cx="4077921" cy="3309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s-HN" sz="2800" b="1" dirty="0">
                <a:latin typeface="+mj-lt"/>
              </a:rPr>
              <a:t> El ciclo de la mejora continua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HN" b="1" dirty="0">
                <a:latin typeface="+mj-lt"/>
              </a:rPr>
              <a:t>El modelo del ciclo de la mejora continua </a:t>
            </a:r>
            <a:r>
              <a:rPr lang="es-HN" dirty="0">
                <a:latin typeface="+mj-lt"/>
              </a:rPr>
              <a:t>nos ayuda a situar el proceso de evaluación en un contexto más amplio para diseñar nuestros programas y actividades de formación en derechos humanos (evaluación de necesidades de formación, evaluación formativa, evaluación </a:t>
            </a:r>
            <a:r>
              <a:rPr lang="es-HN" dirty="0" err="1">
                <a:latin typeface="+mj-lt"/>
              </a:rPr>
              <a:t>sumativa</a:t>
            </a:r>
            <a:r>
              <a:rPr lang="es-HN" dirty="0">
                <a:latin typeface="+mj-lt"/>
              </a:rPr>
              <a:t> y evaluación de transferencia e impacto)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C3D4CE1-5C34-4F4D-BA73-D3F439ECE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226334"/>
            <a:ext cx="4284200" cy="34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0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67BD813-4AEB-40F4-A86B-3D0EC76C0DDC}"/>
              </a:ext>
            </a:extLst>
          </p:cNvPr>
          <p:cNvSpPr txBox="1">
            <a:spLocks noChangeArrowheads="1"/>
          </p:cNvSpPr>
          <p:nvPr/>
        </p:nvSpPr>
        <p:spPr>
          <a:xfrm>
            <a:off x="1443038" y="804863"/>
            <a:ext cx="6572250" cy="104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buClrTx/>
              <a:buFontTx/>
              <a:defRPr/>
            </a:pPr>
            <a:endParaRPr lang="es-ES" altLang="es-HN" sz="2800" dirty="0">
              <a:latin typeface="Cooper Black" panose="0208090404030B0204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9352A4D-6C78-4133-9ACE-8656805C7E71}"/>
              </a:ext>
            </a:extLst>
          </p:cNvPr>
          <p:cNvSpPr/>
          <p:nvPr/>
        </p:nvSpPr>
        <p:spPr>
          <a:xfrm>
            <a:off x="298150" y="545593"/>
            <a:ext cx="852152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s-MX" sz="2800" b="1" dirty="0">
                <a:solidFill>
                  <a:srgbClr val="002060"/>
                </a:solidFill>
                <a:latin typeface="+mj-lt"/>
              </a:rPr>
              <a:t>Modelos de evaluación educativa para la EDH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F995868D-8CE2-4A99-A22F-AF3D20DD2127}"/>
              </a:ext>
            </a:extLst>
          </p:cNvPr>
          <p:cNvSpPr txBox="1">
            <a:spLocks/>
          </p:cNvSpPr>
          <p:nvPr/>
        </p:nvSpPr>
        <p:spPr>
          <a:xfrm>
            <a:off x="539662" y="1131942"/>
            <a:ext cx="7901585" cy="1006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HN" sz="1800" b="1" dirty="0">
                <a:latin typeface="+mj-lt"/>
              </a:rPr>
              <a:t> </a:t>
            </a:r>
            <a:r>
              <a:rPr lang="es-MX" b="1" dirty="0">
                <a:latin typeface="+mj-lt"/>
              </a:rPr>
              <a:t>El modelo de </a:t>
            </a:r>
            <a:r>
              <a:rPr lang="es-MX" b="1" dirty="0" err="1">
                <a:latin typeface="+mj-lt"/>
              </a:rPr>
              <a:t>Kirkpatrick</a:t>
            </a:r>
            <a:r>
              <a:rPr lang="es-MX" b="1" dirty="0">
                <a:latin typeface="+mj-lt"/>
              </a:rPr>
              <a:t> (modelo de los cuatro niveles)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800" dirty="0">
                <a:latin typeface="+mj-lt"/>
              </a:rPr>
              <a:t>Nos propone un modelo práctico para evaluar las sesiones de capacitación y el aprendizaje logrado donde se valora: </a:t>
            </a: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id="{5E54DC7E-EC2B-4898-A4F2-066EC6FFD4C8}"/>
              </a:ext>
            </a:extLst>
          </p:cNvPr>
          <p:cNvSpPr/>
          <p:nvPr/>
        </p:nvSpPr>
        <p:spPr>
          <a:xfrm rot="5400000">
            <a:off x="594070" y="239524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C524594-48CB-4B44-8134-6C617BBD4178}"/>
              </a:ext>
            </a:extLst>
          </p:cNvPr>
          <p:cNvSpPr/>
          <p:nvPr/>
        </p:nvSpPr>
        <p:spPr>
          <a:xfrm>
            <a:off x="975546" y="2369020"/>
            <a:ext cx="7415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rgbClr val="002060"/>
                </a:solidFill>
                <a:latin typeface="+mj-lt"/>
              </a:rPr>
              <a:t>Reacción (qué pensaron y sintieron los educandos con lo aprendido)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1BF2268-C0FF-4B44-986C-E239E2A90F6C}"/>
              </a:ext>
            </a:extLst>
          </p:cNvPr>
          <p:cNvSpPr/>
          <p:nvPr/>
        </p:nvSpPr>
        <p:spPr>
          <a:xfrm>
            <a:off x="974054" y="3031508"/>
            <a:ext cx="7622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rgbClr val="002060"/>
                </a:solidFill>
                <a:latin typeface="+mj-lt"/>
              </a:rPr>
              <a:t>Aprendizaje (incremento de conocimiento como resultado de la formación)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E18D4D4-2C6D-43C4-919A-2D2A3E79D0C5}"/>
              </a:ext>
            </a:extLst>
          </p:cNvPr>
          <p:cNvSpPr/>
          <p:nvPr/>
        </p:nvSpPr>
        <p:spPr>
          <a:xfrm>
            <a:off x="980548" y="3534526"/>
            <a:ext cx="822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>
                <a:solidFill>
                  <a:srgbClr val="002060"/>
                </a:solidFill>
                <a:latin typeface="+mj-lt"/>
              </a:rPr>
              <a:t>Comportamiento/transferencia (grado de alcance de la mejora en cuanto a comportamiento)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6CAB6EA-A206-4FA6-A913-F5F7561FF714}"/>
              </a:ext>
            </a:extLst>
          </p:cNvPr>
          <p:cNvSpPr/>
          <p:nvPr/>
        </p:nvSpPr>
        <p:spPr>
          <a:xfrm>
            <a:off x="980548" y="4294801"/>
            <a:ext cx="4756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800" dirty="0">
                <a:solidFill>
                  <a:srgbClr val="002060"/>
                </a:solidFill>
                <a:latin typeface="+mj-lt"/>
              </a:rPr>
              <a:t>Impacto (efectos del entorno socioeconómico)</a:t>
            </a:r>
          </a:p>
        </p:txBody>
      </p:sp>
      <p:sp>
        <p:nvSpPr>
          <p:cNvPr id="19" name="Chevron 2">
            <a:extLst>
              <a:ext uri="{FF2B5EF4-FFF2-40B4-BE49-F238E27FC236}">
                <a16:creationId xmlns:a16="http://schemas.microsoft.com/office/drawing/2014/main" id="{F91012B9-881C-4EA6-8052-89B3C4ED2B7B}"/>
              </a:ext>
            </a:extLst>
          </p:cNvPr>
          <p:cNvSpPr/>
          <p:nvPr/>
        </p:nvSpPr>
        <p:spPr>
          <a:xfrm rot="5400000">
            <a:off x="599154" y="303918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Chevron 2">
            <a:extLst>
              <a:ext uri="{FF2B5EF4-FFF2-40B4-BE49-F238E27FC236}">
                <a16:creationId xmlns:a16="http://schemas.microsoft.com/office/drawing/2014/main" id="{434B2B8A-D7D7-4607-A2BE-905BE0C40545}"/>
              </a:ext>
            </a:extLst>
          </p:cNvPr>
          <p:cNvSpPr/>
          <p:nvPr/>
        </p:nvSpPr>
        <p:spPr>
          <a:xfrm rot="5400000">
            <a:off x="592660" y="4280093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Chevron 2">
            <a:extLst>
              <a:ext uri="{FF2B5EF4-FFF2-40B4-BE49-F238E27FC236}">
                <a16:creationId xmlns:a16="http://schemas.microsoft.com/office/drawing/2014/main" id="{F38CA9E0-AAA1-483F-B26F-4B212CD125F3}"/>
              </a:ext>
            </a:extLst>
          </p:cNvPr>
          <p:cNvSpPr/>
          <p:nvPr/>
        </p:nvSpPr>
        <p:spPr>
          <a:xfrm rot="5400000">
            <a:off x="599154" y="362912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220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170513D-0760-4D8F-BB70-A940F1291A36}"/>
              </a:ext>
            </a:extLst>
          </p:cNvPr>
          <p:cNvGrpSpPr/>
          <p:nvPr/>
        </p:nvGrpSpPr>
        <p:grpSpPr>
          <a:xfrm>
            <a:off x="5177346" y="966641"/>
            <a:ext cx="3883969" cy="2863227"/>
            <a:chOff x="4330815" y="398137"/>
            <a:chExt cx="3071090" cy="200161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7FFBDE4-AF4B-404C-9D8E-50F8E27F29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72" r="8202"/>
            <a:stretch/>
          </p:blipFill>
          <p:spPr>
            <a:xfrm>
              <a:off x="4330815" y="398137"/>
              <a:ext cx="3071090" cy="2001612"/>
            </a:xfrm>
            <a:prstGeom prst="rect">
              <a:avLst/>
            </a:prstGeom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6F674DB-CF84-4F56-A2D9-2911FFBBDE37}"/>
                </a:ext>
              </a:extLst>
            </p:cNvPr>
            <p:cNvSpPr/>
            <p:nvPr/>
          </p:nvSpPr>
          <p:spPr>
            <a:xfrm>
              <a:off x="5354635" y="1350412"/>
              <a:ext cx="1073873" cy="1049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/>
            </a:p>
          </p:txBody>
        </p:sp>
      </p:grp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E30075-6DE2-D9AD-04F8-2674D7BDB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195" y="247251"/>
            <a:ext cx="1018120" cy="71939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3E286E45-97C4-4B65-89FA-E0C98D586A57}"/>
              </a:ext>
            </a:extLst>
          </p:cNvPr>
          <p:cNvSpPr txBox="1">
            <a:spLocks/>
          </p:cNvSpPr>
          <p:nvPr/>
        </p:nvSpPr>
        <p:spPr>
          <a:xfrm>
            <a:off x="613854" y="632173"/>
            <a:ext cx="3251564" cy="668936"/>
          </a:xfrm>
          <a:prstGeom prst="rect">
            <a:avLst/>
          </a:prstGeom>
          <a:solidFill>
            <a:schemeClr val="accent1"/>
          </a:solidFill>
          <a:ln>
            <a:solidFill>
              <a:srgbClr val="99CB38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ctr">
              <a:buFont typeface="Nixie One"/>
              <a:buNone/>
            </a:pPr>
            <a:r>
              <a:rPr lang="es-MX" sz="2400" b="1" dirty="0">
                <a:solidFill>
                  <a:srgbClr val="002060"/>
                </a:solidFill>
                <a:latin typeface="+mj-lt"/>
              </a:rPr>
              <a:t>Nivel 1:  Reacciones</a:t>
            </a:r>
            <a:endParaRPr lang="es-HN" sz="11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E872EF8-7CA2-4F00-9C87-331C1C6CAC01}"/>
              </a:ext>
            </a:extLst>
          </p:cNvPr>
          <p:cNvSpPr/>
          <p:nvPr/>
        </p:nvSpPr>
        <p:spPr>
          <a:xfrm>
            <a:off x="613854" y="1635577"/>
            <a:ext cx="8354733" cy="2634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000" b="1" dirty="0">
                <a:solidFill>
                  <a:srgbClr val="002060"/>
                </a:solidFill>
                <a:latin typeface="+mj-lt"/>
              </a:rPr>
              <a:t>Podemos evaluar a los educandos en base a: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solidFill>
                  <a:srgbClr val="002060"/>
                </a:solidFill>
                <a:latin typeface="+mj-lt"/>
              </a:rPr>
              <a:t>• </a:t>
            </a:r>
            <a:r>
              <a:rPr lang="es-MX" sz="1800" dirty="0">
                <a:solidFill>
                  <a:srgbClr val="002060"/>
                </a:solidFill>
                <a:latin typeface="+mj-lt"/>
              </a:rPr>
              <a:t>Los sentimientos y las reacciones </a:t>
            </a:r>
          </a:p>
          <a:p>
            <a:pPr algn="just">
              <a:lnSpc>
                <a:spcPct val="150000"/>
              </a:lnSpc>
            </a:pPr>
            <a:r>
              <a:rPr lang="es-MX" sz="1800" dirty="0">
                <a:solidFill>
                  <a:srgbClr val="002060"/>
                </a:solidFill>
                <a:latin typeface="+mj-lt"/>
              </a:rPr>
              <a:t>• Sus actitudes hacia el contenido y el proceso</a:t>
            </a:r>
          </a:p>
          <a:p>
            <a:pPr algn="just">
              <a:lnSpc>
                <a:spcPct val="150000"/>
              </a:lnSpc>
            </a:pPr>
            <a:r>
              <a:rPr lang="es-MX" sz="1800" dirty="0">
                <a:solidFill>
                  <a:srgbClr val="002060"/>
                </a:solidFill>
                <a:latin typeface="+mj-lt"/>
              </a:rPr>
              <a:t>• Sus percepciones inmediatas </a:t>
            </a:r>
          </a:p>
          <a:p>
            <a:pPr algn="just">
              <a:lnSpc>
                <a:spcPct val="150000"/>
              </a:lnSpc>
            </a:pPr>
            <a:r>
              <a:rPr lang="es-MX" sz="1800" dirty="0">
                <a:solidFill>
                  <a:srgbClr val="002060"/>
                </a:solidFill>
                <a:latin typeface="+mj-lt"/>
              </a:rPr>
              <a:t>• Su grado de satisfacción </a:t>
            </a:r>
          </a:p>
          <a:p>
            <a:pPr algn="just">
              <a:lnSpc>
                <a:spcPct val="150000"/>
              </a:lnSpc>
            </a:pPr>
            <a:r>
              <a:rPr lang="es-MX" sz="1800" dirty="0">
                <a:solidFill>
                  <a:srgbClr val="002060"/>
                </a:solidFill>
                <a:latin typeface="+mj-lt"/>
              </a:rPr>
              <a:t>• Satisfacción en cuanto a los aspectos logísticos de la formación</a:t>
            </a:r>
          </a:p>
        </p:txBody>
      </p:sp>
    </p:spTree>
    <p:extLst>
      <p:ext uri="{BB962C8B-B14F-4D97-AF65-F5344CB8AC3E}">
        <p14:creationId xmlns:p14="http://schemas.microsoft.com/office/powerpoint/2010/main" val="1047522745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3342</TotalTime>
  <Words>601</Words>
  <Application>Microsoft Office PowerPoint</Application>
  <PresentationFormat>Presentación en pantalla (16:9)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Wingdings</vt:lpstr>
      <vt:lpstr>Arial</vt:lpstr>
      <vt:lpstr>Book Antiqua</vt:lpstr>
      <vt:lpstr>Nixie One</vt:lpstr>
      <vt:lpstr>Candara</vt:lpstr>
      <vt:lpstr>Calibri</vt:lpstr>
      <vt:lpstr>Roboto Slab</vt:lpstr>
      <vt:lpstr>Cooper Black</vt:lpstr>
      <vt:lpstr>Warwick 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Humanos</dc:title>
  <dc:creator>Elsy</dc:creator>
  <cp:lastModifiedBy>EDUCACION</cp:lastModifiedBy>
  <cp:revision>179</cp:revision>
  <dcterms:modified xsi:type="dcterms:W3CDTF">2025-09-04T17:31:37Z</dcterms:modified>
</cp:coreProperties>
</file>