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303" r:id="rId2"/>
    <p:sldId id="378" r:id="rId3"/>
    <p:sldId id="342" r:id="rId4"/>
    <p:sldId id="344" r:id="rId5"/>
    <p:sldId id="371" r:id="rId6"/>
    <p:sldId id="370" r:id="rId7"/>
    <p:sldId id="373" r:id="rId8"/>
    <p:sldId id="376" r:id="rId9"/>
    <p:sldId id="374" r:id="rId10"/>
    <p:sldId id="377" r:id="rId11"/>
    <p:sldId id="384" r:id="rId12"/>
    <p:sldId id="386" r:id="rId13"/>
    <p:sldId id="385" r:id="rId14"/>
  </p:sldIdLst>
  <p:sldSz cx="9144000" cy="5143500" type="screen16x9"/>
  <p:notesSz cx="6858000" cy="9144000"/>
  <p:embeddedFontLst>
    <p:embeddedFont>
      <p:font typeface="Book Antiqua" panose="02040602050305030304" pitchFamily="18" charset="0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ndara" panose="020E0502030303020204" pitchFamily="34" charset="0"/>
      <p:regular r:id="rId24"/>
      <p:bold r:id="rId25"/>
      <p:italic r:id="rId26"/>
      <p:boldItalic r:id="rId27"/>
    </p:embeddedFont>
    <p:embeddedFont>
      <p:font typeface="Cooper Black" panose="0208090404030B020404" pitchFamily="18" charset="0"/>
      <p:regular r:id="rId28"/>
    </p:embeddedFont>
    <p:embeddedFont>
      <p:font typeface="Nixie One" panose="020B0604020202020204" charset="0"/>
      <p:regular r:id="rId29"/>
    </p:embeddedFont>
    <p:embeddedFont>
      <p:font typeface="Roboto Slab" panose="020B0604020202020204" charset="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99CB38"/>
    <a:srgbClr val="34C077"/>
    <a:srgbClr val="FCC509"/>
    <a:srgbClr val="FF66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1194" y="11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02387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7108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5950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9419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9590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6807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3520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8487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658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7719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1165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2862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4111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70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ohchr.org/Documents/Publications/EvaluationHandbookPT18_sp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evaluationtrust.org/evaluation/evaluat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80828B"/>
                </a:solidFill>
              </a:rPr>
              <a:pPr/>
              <a:t>1</a:t>
            </a:fld>
            <a:endParaRPr>
              <a:solidFill>
                <a:srgbClr val="80828B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945" y="546588"/>
            <a:ext cx="1856950" cy="1314098"/>
          </a:xfrm>
          <a:prstGeom prst="rect">
            <a:avLst/>
          </a:prstGeom>
        </p:spPr>
      </p:pic>
      <p:sp>
        <p:nvSpPr>
          <p:cNvPr id="39" name="CuadroTexto 38">
            <a:extLst>
              <a:ext uri="{FF2B5EF4-FFF2-40B4-BE49-F238E27FC236}">
                <a16:creationId xmlns:a16="http://schemas.microsoft.com/office/drawing/2014/main" id="{80B9E559-A44A-412F-A74D-61ADA161E47F}"/>
              </a:ext>
            </a:extLst>
          </p:cNvPr>
          <p:cNvSpPr txBox="1"/>
          <p:nvPr/>
        </p:nvSpPr>
        <p:spPr>
          <a:xfrm>
            <a:off x="549495" y="2233533"/>
            <a:ext cx="505168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solidFill>
                  <a:srgbClr val="002060"/>
                </a:solidFill>
                <a:latin typeface="+mj-lt"/>
              </a:rPr>
              <a:t>EVALUACIÓN DE LA EDUCACIÓN EN DERECHOS HUMANOS.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A458AAD-646D-4341-A968-E63693A65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1180" y="-169703"/>
            <a:ext cx="3712684" cy="548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56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BC044281-1A66-4D03-92AC-CC80AD79317B}"/>
              </a:ext>
            </a:extLst>
          </p:cNvPr>
          <p:cNvGrpSpPr/>
          <p:nvPr/>
        </p:nvGrpSpPr>
        <p:grpSpPr>
          <a:xfrm>
            <a:off x="4239492" y="0"/>
            <a:ext cx="4847368" cy="5034817"/>
            <a:chOff x="5189543" y="1097251"/>
            <a:chExt cx="3897316" cy="3937566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4BF02EBF-73E5-416E-81E3-7C3E18531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9543" y="1097251"/>
              <a:ext cx="3897316" cy="3884149"/>
            </a:xfrm>
            <a:prstGeom prst="rect">
              <a:avLst/>
            </a:prstGeom>
          </p:spPr>
        </p:pic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E050BD83-A026-425F-8B41-29DB5A29E5A6}"/>
                </a:ext>
              </a:extLst>
            </p:cNvPr>
            <p:cNvSpPr/>
            <p:nvPr/>
          </p:nvSpPr>
          <p:spPr>
            <a:xfrm>
              <a:off x="5446379" y="2919840"/>
              <a:ext cx="2048930" cy="21149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</p:grpSp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67BD813-4AEB-40F4-A86B-3D0EC76C0DDC}"/>
              </a:ext>
            </a:extLst>
          </p:cNvPr>
          <p:cNvSpPr txBox="1">
            <a:spLocks noChangeArrowheads="1"/>
          </p:cNvSpPr>
          <p:nvPr/>
        </p:nvSpPr>
        <p:spPr>
          <a:xfrm>
            <a:off x="1443038" y="804863"/>
            <a:ext cx="6572250" cy="104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buClrTx/>
              <a:buFontTx/>
              <a:defRPr/>
            </a:pPr>
            <a:endParaRPr lang="es-ES" altLang="es-HN" sz="2800" dirty="0">
              <a:latin typeface="Cooper Black" panose="0208090404030B020404" pitchFamily="18" charset="0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134568A8-CBEF-40AA-811F-E5DB66317EB9}"/>
              </a:ext>
            </a:extLst>
          </p:cNvPr>
          <p:cNvSpPr txBox="1">
            <a:spLocks/>
          </p:cNvSpPr>
          <p:nvPr/>
        </p:nvSpPr>
        <p:spPr>
          <a:xfrm>
            <a:off x="921604" y="966641"/>
            <a:ext cx="3040795" cy="5854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ctr">
              <a:buFont typeface="Nixie One"/>
              <a:buNone/>
            </a:pPr>
            <a:r>
              <a:rPr lang="es-MX" sz="2400" b="1" dirty="0">
                <a:solidFill>
                  <a:srgbClr val="002060"/>
                </a:solidFill>
                <a:latin typeface="+mj-lt"/>
              </a:rPr>
              <a:t>Nivel 2: Aprendizaje</a:t>
            </a:r>
            <a:endParaRPr lang="es-HN" sz="11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C51657A-6173-468B-B52E-C6DED8B6E710}"/>
              </a:ext>
            </a:extLst>
          </p:cNvPr>
          <p:cNvSpPr/>
          <p:nvPr/>
        </p:nvSpPr>
        <p:spPr>
          <a:xfrm>
            <a:off x="760066" y="2171178"/>
            <a:ext cx="6378135" cy="1891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MX" sz="2000" dirty="0">
                <a:solidFill>
                  <a:srgbClr val="002060"/>
                </a:solidFill>
                <a:latin typeface="+mj-lt"/>
              </a:rPr>
              <a:t>Aprendieron los alumnos lo previsto?</a:t>
            </a:r>
          </a:p>
          <a:p>
            <a:pPr marL="342900" indent="-3429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MX" sz="2000" dirty="0">
                <a:solidFill>
                  <a:srgbClr val="002060"/>
                </a:solidFill>
                <a:latin typeface="+mj-lt"/>
              </a:rPr>
              <a:t>Experimentaron lo previsto?</a:t>
            </a:r>
          </a:p>
          <a:p>
            <a:pPr marL="342900" indent="-3429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MX" sz="2000" dirty="0">
                <a:solidFill>
                  <a:srgbClr val="002060"/>
                </a:solidFill>
                <a:latin typeface="+mj-lt"/>
              </a:rPr>
              <a:t>¿Cuál es el grado de adelanto o de cambio positivo en los participantes tras la formación?</a:t>
            </a:r>
          </a:p>
        </p:txBody>
      </p:sp>
    </p:spTree>
    <p:extLst>
      <p:ext uri="{BB962C8B-B14F-4D97-AF65-F5344CB8AC3E}">
        <p14:creationId xmlns:p14="http://schemas.microsoft.com/office/powerpoint/2010/main" val="2245050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E30075-6DE2-D9AD-04F8-2674D7BD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195" y="247251"/>
            <a:ext cx="1018120" cy="719390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367BD813-4AEB-40F4-A86B-3D0EC76C0DDC}"/>
              </a:ext>
            </a:extLst>
          </p:cNvPr>
          <p:cNvSpPr txBox="1">
            <a:spLocks noChangeArrowheads="1"/>
          </p:cNvSpPr>
          <p:nvPr/>
        </p:nvSpPr>
        <p:spPr>
          <a:xfrm>
            <a:off x="1443038" y="804863"/>
            <a:ext cx="6572250" cy="104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buClrTx/>
              <a:buFontTx/>
              <a:defRPr/>
            </a:pPr>
            <a:endParaRPr lang="es-ES" altLang="es-HN" sz="2800" dirty="0">
              <a:latin typeface="Cooper Black" panose="0208090404030B020404" pitchFamily="18" charset="0"/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05BB934C-A13F-4A15-AFC9-6945354AA717}"/>
              </a:ext>
            </a:extLst>
          </p:cNvPr>
          <p:cNvSpPr txBox="1">
            <a:spLocks/>
          </p:cNvSpPr>
          <p:nvPr/>
        </p:nvSpPr>
        <p:spPr>
          <a:xfrm>
            <a:off x="650513" y="462190"/>
            <a:ext cx="5570178" cy="653639"/>
          </a:xfrm>
          <a:prstGeom prst="rect">
            <a:avLst/>
          </a:prstGeom>
          <a:solidFill>
            <a:srgbClr val="99CB3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ctr">
              <a:buFont typeface="Nixie One"/>
              <a:buNone/>
            </a:pPr>
            <a:r>
              <a:rPr lang="es-MX" sz="2400" b="1" dirty="0">
                <a:solidFill>
                  <a:srgbClr val="002060"/>
                </a:solidFill>
                <a:latin typeface="+mj-lt"/>
              </a:rPr>
              <a:t>Nivel 3: Comportamiento/ transferencia</a:t>
            </a:r>
            <a:endParaRPr lang="es-HN" sz="11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4186A31-6352-487A-8F0A-B4431A184A74}"/>
              </a:ext>
            </a:extLst>
          </p:cNvPr>
          <p:cNvSpPr/>
          <p:nvPr/>
        </p:nvSpPr>
        <p:spPr>
          <a:xfrm>
            <a:off x="539479" y="1349901"/>
            <a:ext cx="487764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MX" sz="2000" dirty="0">
                <a:solidFill>
                  <a:srgbClr val="002060"/>
                </a:solidFill>
                <a:latin typeface="+mj-lt"/>
              </a:rPr>
              <a:t>Pusieron en práctica el nuevo aprendizaje?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s-MX" sz="2000" dirty="0">
              <a:solidFill>
                <a:srgbClr val="002060"/>
              </a:solidFill>
              <a:latin typeface="+mj-lt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MX" sz="2000" dirty="0">
                <a:solidFill>
                  <a:srgbClr val="002060"/>
                </a:solidFill>
                <a:latin typeface="+mj-lt"/>
              </a:rPr>
              <a:t>Aplicaron los conocimientos y aptitudes?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s-MX" sz="2000" dirty="0">
              <a:solidFill>
                <a:srgbClr val="002060"/>
              </a:solidFill>
              <a:latin typeface="+mj-lt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MX" sz="2000" dirty="0">
                <a:solidFill>
                  <a:srgbClr val="002060"/>
                </a:solidFill>
                <a:latin typeface="+mj-lt"/>
              </a:rPr>
              <a:t>Registraron algún cambio notable y medible?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s-MX" sz="2000" dirty="0">
              <a:solidFill>
                <a:srgbClr val="002060"/>
              </a:solidFill>
              <a:latin typeface="+mj-lt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MX" sz="2000" dirty="0">
                <a:solidFill>
                  <a:srgbClr val="002060"/>
                </a:solidFill>
                <a:latin typeface="+mj-lt"/>
              </a:rPr>
              <a:t>Transmitieron alguno de los conocimientos?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AB34429-6567-4F10-94A7-C9DAC28DB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9151" y="1524253"/>
            <a:ext cx="3884849" cy="252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04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1925097-4807-44BE-B750-0BAAC8136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485" y="-486353"/>
            <a:ext cx="3846803" cy="5709466"/>
          </a:xfrm>
          <a:prstGeom prst="rect">
            <a:avLst/>
          </a:prstGeom>
        </p:spPr>
      </p:pic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E30075-6DE2-D9AD-04F8-2674D7BDB8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3195" y="247251"/>
            <a:ext cx="1018120" cy="719390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367BD813-4AEB-40F4-A86B-3D0EC76C0DDC}"/>
              </a:ext>
            </a:extLst>
          </p:cNvPr>
          <p:cNvSpPr txBox="1">
            <a:spLocks noChangeArrowheads="1"/>
          </p:cNvSpPr>
          <p:nvPr/>
        </p:nvSpPr>
        <p:spPr>
          <a:xfrm>
            <a:off x="1443038" y="804863"/>
            <a:ext cx="6572250" cy="104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buClrTx/>
              <a:buFontTx/>
              <a:defRPr/>
            </a:pPr>
            <a:endParaRPr lang="es-ES" altLang="es-HN" sz="2800" dirty="0">
              <a:latin typeface="Cooper Black" panose="0208090404030B020404" pitchFamily="18" charset="0"/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558C39BF-49F5-445E-B5B9-A0DF90EB7239}"/>
              </a:ext>
            </a:extLst>
          </p:cNvPr>
          <p:cNvSpPr txBox="1">
            <a:spLocks/>
          </p:cNvSpPr>
          <p:nvPr/>
        </p:nvSpPr>
        <p:spPr>
          <a:xfrm>
            <a:off x="654868" y="676800"/>
            <a:ext cx="2764649" cy="525173"/>
          </a:xfrm>
          <a:prstGeom prst="rect">
            <a:avLst/>
          </a:prstGeom>
          <a:solidFill>
            <a:srgbClr val="99CB38"/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Nivel 4: Impacto</a:t>
            </a:r>
            <a:endParaRPr kumimoji="0" lang="es-HN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2E116EF-8FB9-4C63-B8C3-5D479676E18B}"/>
              </a:ext>
            </a:extLst>
          </p:cNvPr>
          <p:cNvSpPr/>
          <p:nvPr/>
        </p:nvSpPr>
        <p:spPr>
          <a:xfrm>
            <a:off x="626962" y="1543665"/>
            <a:ext cx="4873293" cy="1891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defTabSz="4572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s-MX" sz="2000" kern="1200" dirty="0">
                <a:solidFill>
                  <a:srgbClr val="002060"/>
                </a:solidFill>
                <a:latin typeface="+mj-lt"/>
                <a:ea typeface="+mn-ea"/>
                <a:cs typeface="+mn-cs"/>
              </a:rPr>
              <a:t>¿Qué vínculos podemos establecer?</a:t>
            </a:r>
          </a:p>
          <a:p>
            <a:pPr marL="342900" indent="-342900" algn="just" defTabSz="4572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s-MX" sz="2000" kern="1200" dirty="0">
                <a:solidFill>
                  <a:srgbClr val="002060"/>
                </a:solidFill>
                <a:latin typeface="+mj-lt"/>
                <a:ea typeface="+mn-ea"/>
                <a:cs typeface="+mn-cs"/>
              </a:rPr>
              <a:t>¿Cuál ha sido el aporte de nuestra formación en cuanto a los cambios más extendidos en la comunidad?</a:t>
            </a:r>
          </a:p>
        </p:txBody>
      </p:sp>
    </p:spTree>
    <p:extLst>
      <p:ext uri="{BB962C8B-B14F-4D97-AF65-F5344CB8AC3E}">
        <p14:creationId xmlns:p14="http://schemas.microsoft.com/office/powerpoint/2010/main" val="3558242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E30075-6DE2-D9AD-04F8-2674D7BD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195" y="247251"/>
            <a:ext cx="1018120" cy="719390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3F640874-C1E8-4F87-BD44-3DA03E773617}"/>
              </a:ext>
            </a:extLst>
          </p:cNvPr>
          <p:cNvSpPr txBox="1">
            <a:spLocks/>
          </p:cNvSpPr>
          <p:nvPr/>
        </p:nvSpPr>
        <p:spPr>
          <a:xfrm>
            <a:off x="558777" y="1382295"/>
            <a:ext cx="8340771" cy="1519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defRPr/>
            </a:pPr>
            <a:endParaRPr lang="es-HN" sz="1800" dirty="0">
              <a:solidFill>
                <a:sysClr val="windowText" lastClr="000000"/>
              </a:solidFill>
              <a:latin typeface="Calibri" panose="020F0502020204030204"/>
              <a:hlinkClick r:id="rId4"/>
            </a:endParaRPr>
          </a:p>
          <a:p>
            <a:pPr>
              <a:buClrTx/>
            </a:pPr>
            <a:r>
              <a:rPr lang="es-MX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Muchas gracias por su atención. 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C28E4B3B-6BB4-46EB-83C2-19675F92FE05}"/>
              </a:ext>
            </a:extLst>
          </p:cNvPr>
          <p:cNvSpPr txBox="1">
            <a:spLocks/>
          </p:cNvSpPr>
          <p:nvPr/>
        </p:nvSpPr>
        <p:spPr>
          <a:xfrm>
            <a:off x="1676399" y="4322617"/>
            <a:ext cx="7384915" cy="976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HN" sz="1200" u="sng" dirty="0">
                <a:solidFill>
                  <a:srgbClr val="0070C0"/>
                </a:solidFill>
                <a:latin typeface="Calibri" panose="020F0502020204030204"/>
              </a:rPr>
              <a:t>Recurso documental :</a:t>
            </a:r>
            <a:endParaRPr kumimoji="0" lang="es-HN" sz="1200" b="0" i="0" u="none" strike="noStrike" kern="1200" cap="none" spc="0" normalizeH="0" baseline="0" noProof="0" dirty="0">
              <a:ln>
                <a:noFill/>
              </a:ln>
              <a:solidFill>
                <a:srgbClr val="EE7B0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HN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https://www.ohchr.org/Documents/Publications/EvaluationHandbookPT18_sp.pdf</a:t>
            </a:r>
            <a:endParaRPr kumimoji="0" lang="es-MX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612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E30075-6DE2-D9AD-04F8-2674D7BD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195" y="247251"/>
            <a:ext cx="1018120" cy="719390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5A3A20DB-DC08-4D75-A832-7D2B02BF0F24}"/>
              </a:ext>
            </a:extLst>
          </p:cNvPr>
          <p:cNvSpPr txBox="1">
            <a:spLocks/>
          </p:cNvSpPr>
          <p:nvPr/>
        </p:nvSpPr>
        <p:spPr>
          <a:xfrm>
            <a:off x="728874" y="1569258"/>
            <a:ext cx="5210049" cy="2716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85000"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Es una labor sistemática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85000"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Que debe ser planificada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85000"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Que nos aporta información en cuanto al efecto de la EDH, cumplimiento de objetivos 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85000"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Aporta información para mejorar la EDH </a:t>
            </a:r>
            <a:endParaRPr kumimoji="0" lang="es-H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es-HN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6AEEC36-2BC7-4747-814F-E88CB308BC93}"/>
              </a:ext>
            </a:extLst>
          </p:cNvPr>
          <p:cNvSpPr/>
          <p:nvPr/>
        </p:nvSpPr>
        <p:spPr>
          <a:xfrm>
            <a:off x="82685" y="694287"/>
            <a:ext cx="8184838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  <a:buFontTx/>
              <a:buNone/>
            </a:pPr>
            <a:r>
              <a:rPr lang="es-MX" sz="2800" b="1" kern="1200" dirty="0">
                <a:solidFill>
                  <a:srgbClr val="002060"/>
                </a:solidFill>
                <a:latin typeface="+mj-lt"/>
                <a:ea typeface="+mn-ea"/>
                <a:cs typeface="+mn-cs"/>
              </a:rPr>
              <a:t>¿Qué es la Evaluación en Derechos Humanos?</a:t>
            </a:r>
          </a:p>
        </p:txBody>
      </p:sp>
      <p:grpSp>
        <p:nvGrpSpPr>
          <p:cNvPr id="7" name="Group 62">
            <a:extLst>
              <a:ext uri="{FF2B5EF4-FFF2-40B4-BE49-F238E27FC236}">
                <a16:creationId xmlns:a16="http://schemas.microsoft.com/office/drawing/2014/main" id="{85D924BF-4C3A-428A-83B8-95D6CBB4B20F}"/>
              </a:ext>
            </a:extLst>
          </p:cNvPr>
          <p:cNvGrpSpPr/>
          <p:nvPr/>
        </p:nvGrpSpPr>
        <p:grpSpPr>
          <a:xfrm>
            <a:off x="6337976" y="2382651"/>
            <a:ext cx="2044931" cy="1857301"/>
            <a:chOff x="2265079" y="1581548"/>
            <a:chExt cx="3028217" cy="3029891"/>
          </a:xfrm>
        </p:grpSpPr>
        <p:sp>
          <p:nvSpPr>
            <p:cNvPr id="9" name="Freeform: Shape 60">
              <a:extLst>
                <a:ext uri="{FF2B5EF4-FFF2-40B4-BE49-F238E27FC236}">
                  <a16:creationId xmlns:a16="http://schemas.microsoft.com/office/drawing/2014/main" id="{C4FA0100-2D19-47C8-B0EF-A0B99952EB19}"/>
                </a:ext>
              </a:extLst>
            </p:cNvPr>
            <p:cNvSpPr/>
            <p:nvPr/>
          </p:nvSpPr>
          <p:spPr>
            <a:xfrm>
              <a:off x="2265854" y="1584775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rgbClr val="00BDFB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defTabSz="914286">
                <a:buClrTx/>
                <a:buFontTx/>
                <a:buNone/>
                <a:defRPr/>
              </a:pPr>
              <a:endParaRPr lang="en-US" sz="2400">
                <a:solidFill>
                  <a:prstClr val="black"/>
                </a:solidFill>
                <a:latin typeface="+mj-lt"/>
                <a:ea typeface="Arial Unicode MS"/>
                <a:cs typeface="+mn-cs"/>
              </a:endParaRPr>
            </a:p>
          </p:txBody>
        </p:sp>
        <p:sp>
          <p:nvSpPr>
            <p:cNvPr id="10" name="Freeform: Shape 61">
              <a:extLst>
                <a:ext uri="{FF2B5EF4-FFF2-40B4-BE49-F238E27FC236}">
                  <a16:creationId xmlns:a16="http://schemas.microsoft.com/office/drawing/2014/main" id="{32238408-FAAD-44D8-B760-34FBE900F082}"/>
                </a:ext>
              </a:extLst>
            </p:cNvPr>
            <p:cNvSpPr/>
            <p:nvPr/>
          </p:nvSpPr>
          <p:spPr>
            <a:xfrm>
              <a:off x="2265079" y="1581548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rgbClr val="00BDFB">
                <a:lumMod val="40000"/>
                <a:lumOff val="6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>
                <a:buClrTx/>
                <a:buFontTx/>
                <a:buNone/>
                <a:defRPr/>
              </a:pPr>
              <a:endParaRPr lang="en-US" sz="2400" dirty="0">
                <a:solidFill>
                  <a:prstClr val="black"/>
                </a:solidFill>
                <a:latin typeface="+mj-lt"/>
                <a:ea typeface="Arial Unicode MS"/>
                <a:cs typeface="+mn-cs"/>
              </a:endParaRPr>
            </a:p>
          </p:txBody>
        </p:sp>
      </p:grpSp>
      <p:sp>
        <p:nvSpPr>
          <p:cNvPr id="11" name="Freeform: Shape 70">
            <a:extLst>
              <a:ext uri="{FF2B5EF4-FFF2-40B4-BE49-F238E27FC236}">
                <a16:creationId xmlns:a16="http://schemas.microsoft.com/office/drawing/2014/main" id="{11867C7F-FAB9-4175-A303-A0EADC528A2C}"/>
              </a:ext>
            </a:extLst>
          </p:cNvPr>
          <p:cNvSpPr/>
          <p:nvPr/>
        </p:nvSpPr>
        <p:spPr>
          <a:xfrm>
            <a:off x="5879060" y="1174418"/>
            <a:ext cx="1645460" cy="2053524"/>
          </a:xfrm>
          <a:custGeom>
            <a:avLst/>
            <a:gdLst>
              <a:gd name="connsiteX0" fmla="*/ 1012072 w 3080644"/>
              <a:gd name="connsiteY0" fmla="*/ 3220106 h 4439610"/>
              <a:gd name="connsiteX1" fmla="*/ 998456 w 3080644"/>
              <a:gd name="connsiteY1" fmla="*/ 3229609 h 4439610"/>
              <a:gd name="connsiteX2" fmla="*/ 962396 w 3080644"/>
              <a:gd name="connsiteY2" fmla="*/ 3356060 h 4439610"/>
              <a:gd name="connsiteX3" fmla="*/ 967019 w 3080644"/>
              <a:gd name="connsiteY3" fmla="*/ 3386898 h 4439610"/>
              <a:gd name="connsiteX4" fmla="*/ 2308946 w 3080644"/>
              <a:gd name="connsiteY4" fmla="*/ 281 h 4439610"/>
              <a:gd name="connsiteX5" fmla="*/ 2488812 w 3080644"/>
              <a:gd name="connsiteY5" fmla="*/ 48840 h 4439610"/>
              <a:gd name="connsiteX6" fmla="*/ 2621336 w 3080644"/>
              <a:gd name="connsiteY6" fmla="*/ 156633 h 4439610"/>
              <a:gd name="connsiteX7" fmla="*/ 2720730 w 3080644"/>
              <a:gd name="connsiteY7" fmla="*/ 341421 h 4439610"/>
              <a:gd name="connsiteX8" fmla="*/ 2724462 w 3080644"/>
              <a:gd name="connsiteY8" fmla="*/ 396483 h 4439610"/>
              <a:gd name="connsiteX9" fmla="*/ 2765527 w 3080644"/>
              <a:gd name="connsiteY9" fmla="*/ 475812 h 4439610"/>
              <a:gd name="connsiteX10" fmla="*/ 2870052 w 3080644"/>
              <a:gd name="connsiteY10" fmla="*/ 599937 h 4439610"/>
              <a:gd name="connsiteX11" fmla="*/ 2960580 w 3080644"/>
              <a:gd name="connsiteY11" fmla="*/ 758592 h 4439610"/>
              <a:gd name="connsiteX12" fmla="*/ 2985778 w 3080644"/>
              <a:gd name="connsiteY12" fmla="*/ 861253 h 4439610"/>
              <a:gd name="connsiteX13" fmla="*/ 2984378 w 3080644"/>
              <a:gd name="connsiteY13" fmla="*/ 1020375 h 4439610"/>
              <a:gd name="connsiteX14" fmla="*/ 3052508 w 3080644"/>
              <a:gd name="connsiteY14" fmla="*/ 1264425 h 4439610"/>
              <a:gd name="connsiteX15" fmla="*/ 3070706 w 3080644"/>
              <a:gd name="connsiteY15" fmla="*/ 1427281 h 4439610"/>
              <a:gd name="connsiteX16" fmla="*/ 3049708 w 3080644"/>
              <a:gd name="connsiteY16" fmla="*/ 1536940 h 4439610"/>
              <a:gd name="connsiteX17" fmla="*/ 3052508 w 3080644"/>
              <a:gd name="connsiteY17" fmla="*/ 1562605 h 4439610"/>
              <a:gd name="connsiteX18" fmla="*/ 3019376 w 3080644"/>
              <a:gd name="connsiteY18" fmla="*/ 1547206 h 4439610"/>
              <a:gd name="connsiteX19" fmla="*/ 2996511 w 3080644"/>
              <a:gd name="connsiteY19" fmla="*/ 1492143 h 4439610"/>
              <a:gd name="connsiteX20" fmla="*/ 2982045 w 3080644"/>
              <a:gd name="connsiteY20" fmla="*/ 1477677 h 4439610"/>
              <a:gd name="connsiteX21" fmla="*/ 3023576 w 3080644"/>
              <a:gd name="connsiteY21" fmla="*/ 1674598 h 4439610"/>
              <a:gd name="connsiteX22" fmla="*/ 3024042 w 3080644"/>
              <a:gd name="connsiteY22" fmla="*/ 1714729 h 4439610"/>
              <a:gd name="connsiteX23" fmla="*/ 3018910 w 3080644"/>
              <a:gd name="connsiteY23" fmla="*/ 1788457 h 4439610"/>
              <a:gd name="connsiteX24" fmla="*/ 3029642 w 3080644"/>
              <a:gd name="connsiteY24" fmla="*/ 2003576 h 4439610"/>
              <a:gd name="connsiteX25" fmla="*/ 3033842 w 3080644"/>
              <a:gd name="connsiteY25" fmla="*/ 2022241 h 4439610"/>
              <a:gd name="connsiteX26" fmla="*/ 3033842 w 3080644"/>
              <a:gd name="connsiteY26" fmla="*/ 2062838 h 4439610"/>
              <a:gd name="connsiteX27" fmla="*/ 3040842 w 3080644"/>
              <a:gd name="connsiteY27" fmla="*/ 2106236 h 4439610"/>
              <a:gd name="connsiteX28" fmla="*/ 3043641 w 3080644"/>
              <a:gd name="connsiteY28" fmla="*/ 2141700 h 4439610"/>
              <a:gd name="connsiteX29" fmla="*/ 3019376 w 3080644"/>
              <a:gd name="connsiteY29" fmla="*/ 2172032 h 4439610"/>
              <a:gd name="connsiteX30" fmla="*/ 3015176 w 3080644"/>
              <a:gd name="connsiteY30" fmla="*/ 2210295 h 4439610"/>
              <a:gd name="connsiteX31" fmla="*/ 3027309 w 3080644"/>
              <a:gd name="connsiteY31" fmla="*/ 2236427 h 4439610"/>
              <a:gd name="connsiteX32" fmla="*/ 3031975 w 3080644"/>
              <a:gd name="connsiteY32" fmla="*/ 2312955 h 4439610"/>
              <a:gd name="connsiteX33" fmla="*/ 3013776 w 3080644"/>
              <a:gd name="connsiteY33" fmla="*/ 2388083 h 4439610"/>
              <a:gd name="connsiteX34" fmla="*/ 3026842 w 3080644"/>
              <a:gd name="connsiteY34" fmla="*/ 2440813 h 4439610"/>
              <a:gd name="connsiteX35" fmla="*/ 3035708 w 3080644"/>
              <a:gd name="connsiteY35" fmla="*/ 2519675 h 4439610"/>
              <a:gd name="connsiteX36" fmla="*/ 2994664 w 3080644"/>
              <a:gd name="connsiteY36" fmla="*/ 2801522 h 4439610"/>
              <a:gd name="connsiteX37" fmla="*/ 2850383 w 3080644"/>
              <a:gd name="connsiteY37" fmla="*/ 2974514 h 4439610"/>
              <a:gd name="connsiteX38" fmla="*/ 1839152 w 3080644"/>
              <a:gd name="connsiteY38" fmla="*/ 3077828 h 4439610"/>
              <a:gd name="connsiteX39" fmla="*/ 1839722 w 3080644"/>
              <a:gd name="connsiteY39" fmla="*/ 3074971 h 4439610"/>
              <a:gd name="connsiteX40" fmla="*/ 1584473 w 3080644"/>
              <a:gd name="connsiteY40" fmla="*/ 3080570 h 4439610"/>
              <a:gd name="connsiteX41" fmla="*/ 1527076 w 3080644"/>
              <a:gd name="connsiteY41" fmla="*/ 2985377 h 4439610"/>
              <a:gd name="connsiteX42" fmla="*/ 1493012 w 3080644"/>
              <a:gd name="connsiteY42" fmla="*/ 3048839 h 4439610"/>
              <a:gd name="connsiteX43" fmla="*/ 1479480 w 3080644"/>
              <a:gd name="connsiteY43" fmla="*/ 3134700 h 4439610"/>
              <a:gd name="connsiteX44" fmla="*/ 1398752 w 3080644"/>
              <a:gd name="connsiteY44" fmla="*/ 3373150 h 4439610"/>
              <a:gd name="connsiteX45" fmla="*/ 1258761 w 3080644"/>
              <a:gd name="connsiteY45" fmla="*/ 3624667 h 4439610"/>
              <a:gd name="connsiteX46" fmla="*/ 1166368 w 3080644"/>
              <a:gd name="connsiteY46" fmla="*/ 3782389 h 4439610"/>
              <a:gd name="connsiteX47" fmla="*/ 1217231 w 3080644"/>
              <a:gd name="connsiteY47" fmla="*/ 3960177 h 4439610"/>
              <a:gd name="connsiteX48" fmla="*/ 1225630 w 3080644"/>
              <a:gd name="connsiteY48" fmla="*/ 4055838 h 4439610"/>
              <a:gd name="connsiteX49" fmla="*/ 1198565 w 3080644"/>
              <a:gd name="connsiteY49" fmla="*/ 4434746 h 4439610"/>
              <a:gd name="connsiteX50" fmla="*/ 1075840 w 3080644"/>
              <a:gd name="connsiteY50" fmla="*/ 4436146 h 4439610"/>
              <a:gd name="connsiteX51" fmla="*/ 1078640 w 3080644"/>
              <a:gd name="connsiteY51" fmla="*/ 4341885 h 4439610"/>
              <a:gd name="connsiteX52" fmla="*/ 1045509 w 3080644"/>
              <a:gd name="connsiteY52" fmla="*/ 4179029 h 4439610"/>
              <a:gd name="connsiteX53" fmla="*/ 1010512 w 3080644"/>
              <a:gd name="connsiteY53" fmla="*/ 4194896 h 4439610"/>
              <a:gd name="connsiteX54" fmla="*/ 877053 w 3080644"/>
              <a:gd name="connsiteY54" fmla="*/ 4370350 h 4439610"/>
              <a:gd name="connsiteX55" fmla="*/ 852788 w 3080644"/>
              <a:gd name="connsiteY55" fmla="*/ 4419814 h 4439610"/>
              <a:gd name="connsiteX56" fmla="*/ 798659 w 3080644"/>
              <a:gd name="connsiteY56" fmla="*/ 4430079 h 4439610"/>
              <a:gd name="connsiteX57" fmla="*/ 390353 w 3080644"/>
              <a:gd name="connsiteY57" fmla="*/ 4431480 h 4439610"/>
              <a:gd name="connsiteX58" fmla="*/ 330624 w 3080644"/>
              <a:gd name="connsiteY58" fmla="*/ 4345152 h 4439610"/>
              <a:gd name="connsiteX59" fmla="*/ 417418 w 3080644"/>
              <a:gd name="connsiteY59" fmla="*/ 4271890 h 4439610"/>
              <a:gd name="connsiteX60" fmla="*/ 629270 w 3080644"/>
              <a:gd name="connsiteY60" fmla="*/ 4140766 h 4439610"/>
              <a:gd name="connsiteX61" fmla="*/ 854655 w 3080644"/>
              <a:gd name="connsiteY61" fmla="*/ 3752525 h 4439610"/>
              <a:gd name="connsiteX62" fmla="*/ 904177 w 3080644"/>
              <a:gd name="connsiteY62" fmla="*/ 3610493 h 4439610"/>
              <a:gd name="connsiteX63" fmla="*/ 934079 w 3080644"/>
              <a:gd name="connsiteY63" fmla="*/ 3506319 h 4439610"/>
              <a:gd name="connsiteX64" fmla="*/ 927574 w 3080644"/>
              <a:gd name="connsiteY64" fmla="*/ 3515515 h 4439610"/>
              <a:gd name="connsiteX65" fmla="*/ 757236 w 3080644"/>
              <a:gd name="connsiteY65" fmla="*/ 3829614 h 4439610"/>
              <a:gd name="connsiteX66" fmla="*/ 646288 w 3080644"/>
              <a:gd name="connsiteY66" fmla="*/ 3780046 h 4439610"/>
              <a:gd name="connsiteX67" fmla="*/ 687845 w 3080644"/>
              <a:gd name="connsiteY67" fmla="*/ 3696436 h 4439610"/>
              <a:gd name="connsiteX68" fmla="*/ 725497 w 3080644"/>
              <a:gd name="connsiteY68" fmla="*/ 3536257 h 4439610"/>
              <a:gd name="connsiteX69" fmla="*/ 687452 w 3080644"/>
              <a:gd name="connsiteY69" fmla="*/ 3536031 h 4439610"/>
              <a:gd name="connsiteX70" fmla="*/ 494767 w 3080644"/>
              <a:gd name="connsiteY70" fmla="*/ 3638547 h 4439610"/>
              <a:gd name="connsiteX71" fmla="*/ 452459 w 3080644"/>
              <a:gd name="connsiteY71" fmla="*/ 3672981 h 4439610"/>
              <a:gd name="connsiteX72" fmla="*/ 399529 w 3080644"/>
              <a:gd name="connsiteY72" fmla="*/ 3659795 h 4439610"/>
              <a:gd name="connsiteX73" fmla="*/ 31755 w 3080644"/>
              <a:gd name="connsiteY73" fmla="*/ 3491953 h 4439610"/>
              <a:gd name="connsiteX74" fmla="*/ 13794 w 3080644"/>
              <a:gd name="connsiteY74" fmla="*/ 3389581 h 4439610"/>
              <a:gd name="connsiteX75" fmla="*/ 122189 w 3080644"/>
              <a:gd name="connsiteY75" fmla="*/ 3359641 h 4439610"/>
              <a:gd name="connsiteX76" fmla="*/ 367016 w 3080644"/>
              <a:gd name="connsiteY76" fmla="*/ 3329460 h 4439610"/>
              <a:gd name="connsiteX77" fmla="*/ 730498 w 3080644"/>
              <a:gd name="connsiteY77" fmla="*/ 3073655 h 4439610"/>
              <a:gd name="connsiteX78" fmla="*/ 930990 w 3080644"/>
              <a:gd name="connsiteY78" fmla="*/ 2853676 h 4439610"/>
              <a:gd name="connsiteX79" fmla="*/ 1144392 w 3080644"/>
              <a:gd name="connsiteY79" fmla="*/ 2597933 h 4439610"/>
              <a:gd name="connsiteX80" fmla="*/ 1252705 w 3080644"/>
              <a:gd name="connsiteY80" fmla="*/ 2468769 h 4439610"/>
              <a:gd name="connsiteX81" fmla="*/ 1305401 w 3080644"/>
              <a:gd name="connsiteY81" fmla="*/ 2412606 h 4439610"/>
              <a:gd name="connsiteX82" fmla="*/ 1330036 w 3080644"/>
              <a:gd name="connsiteY82" fmla="*/ 2385821 h 4439610"/>
              <a:gd name="connsiteX83" fmla="*/ 1317469 w 3080644"/>
              <a:gd name="connsiteY83" fmla="*/ 2383581 h 4439610"/>
              <a:gd name="connsiteX84" fmla="*/ 1067441 w 3080644"/>
              <a:gd name="connsiteY84" fmla="*/ 2339087 h 4439610"/>
              <a:gd name="connsiteX85" fmla="*/ 1042709 w 3080644"/>
              <a:gd name="connsiteY85" fmla="*/ 2340020 h 4439610"/>
              <a:gd name="connsiteX86" fmla="*/ 960115 w 3080644"/>
              <a:gd name="connsiteY86" fmla="*/ 2320422 h 4439610"/>
              <a:gd name="connsiteX87" fmla="*/ 880320 w 3080644"/>
              <a:gd name="connsiteY87" fmla="*/ 2285424 h 4439610"/>
              <a:gd name="connsiteX88" fmla="*/ 683867 w 3080644"/>
              <a:gd name="connsiteY88" fmla="*/ 2273291 h 4439610"/>
              <a:gd name="connsiteX89" fmla="*/ 513078 w 3080644"/>
              <a:gd name="connsiteY89" fmla="*/ 2156633 h 4439610"/>
              <a:gd name="connsiteX90" fmla="*/ 503745 w 3080644"/>
              <a:gd name="connsiteY90" fmla="*/ 2129568 h 4439610"/>
              <a:gd name="connsiteX91" fmla="*/ 486480 w 3080644"/>
              <a:gd name="connsiteY91" fmla="*/ 1980244 h 4439610"/>
              <a:gd name="connsiteX92" fmla="*/ 493013 w 3080644"/>
              <a:gd name="connsiteY92" fmla="*/ 1909782 h 4439610"/>
              <a:gd name="connsiteX93" fmla="*/ 488346 w 3080644"/>
              <a:gd name="connsiteY93" fmla="*/ 1887384 h 4439610"/>
              <a:gd name="connsiteX94" fmla="*/ 396886 w 3080644"/>
              <a:gd name="connsiteY94" fmla="*/ 1753926 h 4439610"/>
              <a:gd name="connsiteX95" fmla="*/ 336223 w 3080644"/>
              <a:gd name="connsiteY95" fmla="*/ 1658266 h 4439610"/>
              <a:gd name="connsiteX96" fmla="*/ 294226 w 3080644"/>
              <a:gd name="connsiteY96" fmla="*/ 1596670 h 4439610"/>
              <a:gd name="connsiteX97" fmla="*/ 292359 w 3080644"/>
              <a:gd name="connsiteY97" fmla="*/ 1557006 h 4439610"/>
              <a:gd name="connsiteX98" fmla="*/ 350222 w 3080644"/>
              <a:gd name="connsiteY98" fmla="*/ 1319955 h 4439610"/>
              <a:gd name="connsiteX99" fmla="*/ 386620 w 3080644"/>
              <a:gd name="connsiteY99" fmla="*/ 1260692 h 4439610"/>
              <a:gd name="connsiteX100" fmla="*/ 403886 w 3080644"/>
              <a:gd name="connsiteY100" fmla="*/ 1241560 h 4439610"/>
              <a:gd name="connsiteX101" fmla="*/ 446349 w 3080644"/>
              <a:gd name="connsiteY101" fmla="*/ 1247626 h 4439610"/>
              <a:gd name="connsiteX102" fmla="*/ 498612 w 3080644"/>
              <a:gd name="connsiteY102" fmla="*/ 1325554 h 4439610"/>
              <a:gd name="connsiteX103" fmla="*/ 559275 w 3080644"/>
              <a:gd name="connsiteY103" fmla="*/ 1341886 h 4439610"/>
              <a:gd name="connsiteX104" fmla="*/ 592872 w 3080644"/>
              <a:gd name="connsiteY104" fmla="*/ 1325554 h 4439610"/>
              <a:gd name="connsiteX105" fmla="*/ 614805 w 3080644"/>
              <a:gd name="connsiteY105" fmla="*/ 1331621 h 4439610"/>
              <a:gd name="connsiteX106" fmla="*/ 620871 w 3080644"/>
              <a:gd name="connsiteY106" fmla="*/ 1342820 h 4439610"/>
              <a:gd name="connsiteX107" fmla="*/ 776727 w 3080644"/>
              <a:gd name="connsiteY107" fmla="*/ 1660598 h 4439610"/>
              <a:gd name="connsiteX108" fmla="*/ 947049 w 3080644"/>
              <a:gd name="connsiteY108" fmla="*/ 1996577 h 4439610"/>
              <a:gd name="connsiteX109" fmla="*/ 934450 w 3080644"/>
              <a:gd name="connsiteY109" fmla="*/ 2043240 h 4439610"/>
              <a:gd name="connsiteX110" fmla="*/ 931183 w 3080644"/>
              <a:gd name="connsiteY110" fmla="*/ 2059106 h 4439610"/>
              <a:gd name="connsiteX111" fmla="*/ 985779 w 3080644"/>
              <a:gd name="connsiteY111" fmla="*/ 2129101 h 4439610"/>
              <a:gd name="connsiteX112" fmla="*/ 1000712 w 3080644"/>
              <a:gd name="connsiteY112" fmla="*/ 2128167 h 4439610"/>
              <a:gd name="connsiteX113" fmla="*/ 1085640 w 3080644"/>
              <a:gd name="connsiteY113" fmla="*/ 2136100 h 4439610"/>
              <a:gd name="connsiteX114" fmla="*/ 1136503 w 3080644"/>
              <a:gd name="connsiteY114" fmla="*/ 2165032 h 4439610"/>
              <a:gd name="connsiteX115" fmla="*/ 1398752 w 3080644"/>
              <a:gd name="connsiteY115" fmla="*/ 2163632 h 4439610"/>
              <a:gd name="connsiteX116" fmla="*/ 1788859 w 3080644"/>
              <a:gd name="connsiteY116" fmla="*/ 2191163 h 4439610"/>
              <a:gd name="connsiteX117" fmla="*/ 1889186 w 3080644"/>
              <a:gd name="connsiteY117" fmla="*/ 2172032 h 4439610"/>
              <a:gd name="connsiteX118" fmla="*/ 2030576 w 3080644"/>
              <a:gd name="connsiteY118" fmla="*/ 1187897 h 4439610"/>
              <a:gd name="connsiteX119" fmla="*/ 2246161 w 3080644"/>
              <a:gd name="connsiteY119" fmla="*/ 1003109 h 4439610"/>
              <a:gd name="connsiteX120" fmla="*/ 2235428 w 3080644"/>
              <a:gd name="connsiteY120" fmla="*/ 912582 h 4439610"/>
              <a:gd name="connsiteX121" fmla="*/ 2164034 w 3080644"/>
              <a:gd name="connsiteY121" fmla="*/ 886451 h 4439610"/>
              <a:gd name="connsiteX122" fmla="*/ 2059507 w 3080644"/>
              <a:gd name="connsiteY122" fmla="*/ 907916 h 4439610"/>
              <a:gd name="connsiteX123" fmla="*/ 2009577 w 3080644"/>
              <a:gd name="connsiteY123" fmla="*/ 872918 h 4439610"/>
              <a:gd name="connsiteX124" fmla="*/ 2001644 w 3080644"/>
              <a:gd name="connsiteY124" fmla="*/ 817856 h 4439610"/>
              <a:gd name="connsiteX125" fmla="*/ 1981112 w 3080644"/>
              <a:gd name="connsiteY125" fmla="*/ 797323 h 4439610"/>
              <a:gd name="connsiteX126" fmla="*/ 1965714 w 3080644"/>
              <a:gd name="connsiteY126" fmla="*/ 766059 h 4439610"/>
              <a:gd name="connsiteX127" fmla="*/ 1956381 w 3080644"/>
              <a:gd name="connsiteY127" fmla="*/ 741794 h 4439610"/>
              <a:gd name="connsiteX128" fmla="*/ 1933049 w 3080644"/>
              <a:gd name="connsiteY128" fmla="*/ 697930 h 4439610"/>
              <a:gd name="connsiteX129" fmla="*/ 1922783 w 3080644"/>
              <a:gd name="connsiteY129" fmla="*/ 677865 h 4439610"/>
              <a:gd name="connsiteX130" fmla="*/ 1888252 w 3080644"/>
              <a:gd name="connsiteY130" fmla="*/ 664332 h 4439610"/>
              <a:gd name="connsiteX131" fmla="*/ 1867720 w 3080644"/>
              <a:gd name="connsiteY131" fmla="*/ 613469 h 4439610"/>
              <a:gd name="connsiteX132" fmla="*/ 1893852 w 3080644"/>
              <a:gd name="connsiteY132" fmla="*/ 557940 h 4439610"/>
              <a:gd name="connsiteX133" fmla="*/ 1919517 w 3080644"/>
              <a:gd name="connsiteY133" fmla="*/ 453880 h 4439610"/>
              <a:gd name="connsiteX134" fmla="*/ 1918584 w 3080644"/>
              <a:gd name="connsiteY134" fmla="*/ 396483 h 4439610"/>
              <a:gd name="connsiteX135" fmla="*/ 1928850 w 3080644"/>
              <a:gd name="connsiteY135" fmla="*/ 228961 h 4439610"/>
              <a:gd name="connsiteX136" fmla="*/ 1913451 w 3080644"/>
              <a:gd name="connsiteY136" fmla="*/ 192098 h 4439610"/>
              <a:gd name="connsiteX137" fmla="*/ 1947982 w 3080644"/>
              <a:gd name="connsiteY137" fmla="*/ 131435 h 4439610"/>
              <a:gd name="connsiteX138" fmla="*/ 2056241 w 3080644"/>
              <a:gd name="connsiteY138" fmla="*/ 76839 h 4439610"/>
              <a:gd name="connsiteX139" fmla="*/ 2244762 w 3080644"/>
              <a:gd name="connsiteY139" fmla="*/ 9643 h 4439610"/>
              <a:gd name="connsiteX140" fmla="*/ 2308946 w 3080644"/>
              <a:gd name="connsiteY140" fmla="*/ 281 h 443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080644" h="4439610">
                <a:moveTo>
                  <a:pt x="1012072" y="3220106"/>
                </a:moveTo>
                <a:lnTo>
                  <a:pt x="998456" y="3229609"/>
                </a:lnTo>
                <a:cubicBezTo>
                  <a:pt x="943555" y="3272612"/>
                  <a:pt x="952339" y="3307176"/>
                  <a:pt x="962396" y="3356060"/>
                </a:cubicBezTo>
                <a:lnTo>
                  <a:pt x="967019" y="3386898"/>
                </a:lnTo>
                <a:close/>
                <a:moveTo>
                  <a:pt x="2308946" y="281"/>
                </a:moveTo>
                <a:cubicBezTo>
                  <a:pt x="2371920" y="-2431"/>
                  <a:pt x="2431416" y="14543"/>
                  <a:pt x="2488812" y="48840"/>
                </a:cubicBezTo>
                <a:cubicBezTo>
                  <a:pt x="2538275" y="78705"/>
                  <a:pt x="2581672" y="115103"/>
                  <a:pt x="2621336" y="156633"/>
                </a:cubicBezTo>
                <a:cubicBezTo>
                  <a:pt x="2661467" y="198163"/>
                  <a:pt x="2716063" y="285425"/>
                  <a:pt x="2720730" y="341421"/>
                </a:cubicBezTo>
                <a:cubicBezTo>
                  <a:pt x="2722129" y="359620"/>
                  <a:pt x="2723530" y="377818"/>
                  <a:pt x="2724462" y="396483"/>
                </a:cubicBezTo>
                <a:cubicBezTo>
                  <a:pt x="2727729" y="442214"/>
                  <a:pt x="2723996" y="462746"/>
                  <a:pt x="2765527" y="475812"/>
                </a:cubicBezTo>
                <a:cubicBezTo>
                  <a:pt x="2828522" y="496344"/>
                  <a:pt x="2842988" y="542541"/>
                  <a:pt x="2870052" y="599937"/>
                </a:cubicBezTo>
                <a:cubicBezTo>
                  <a:pt x="2898518" y="660599"/>
                  <a:pt x="2944715" y="696997"/>
                  <a:pt x="2960580" y="758592"/>
                </a:cubicBezTo>
                <a:cubicBezTo>
                  <a:pt x="2968980" y="791257"/>
                  <a:pt x="2990444" y="829054"/>
                  <a:pt x="2985778" y="861253"/>
                </a:cubicBezTo>
                <a:cubicBezTo>
                  <a:pt x="2977379" y="918182"/>
                  <a:pt x="2966646" y="967179"/>
                  <a:pt x="2984378" y="1020375"/>
                </a:cubicBezTo>
                <a:cubicBezTo>
                  <a:pt x="3010510" y="1097837"/>
                  <a:pt x="3017043" y="1189764"/>
                  <a:pt x="3052508" y="1264425"/>
                </a:cubicBezTo>
                <a:cubicBezTo>
                  <a:pt x="3080038" y="1322754"/>
                  <a:pt x="3089838" y="1368951"/>
                  <a:pt x="3070706" y="1427281"/>
                </a:cubicBezTo>
                <a:cubicBezTo>
                  <a:pt x="3059507" y="1461812"/>
                  <a:pt x="3043641" y="1500543"/>
                  <a:pt x="3049708" y="1536940"/>
                </a:cubicBezTo>
                <a:cubicBezTo>
                  <a:pt x="3051574" y="1547206"/>
                  <a:pt x="3066040" y="1557939"/>
                  <a:pt x="3052508" y="1562605"/>
                </a:cubicBezTo>
                <a:cubicBezTo>
                  <a:pt x="3039442" y="1566805"/>
                  <a:pt x="3025442" y="1556072"/>
                  <a:pt x="3019376" y="1547206"/>
                </a:cubicBezTo>
                <a:cubicBezTo>
                  <a:pt x="3008177" y="1530874"/>
                  <a:pt x="3007244" y="1508942"/>
                  <a:pt x="2996511" y="1492143"/>
                </a:cubicBezTo>
                <a:cubicBezTo>
                  <a:pt x="2993244" y="1487477"/>
                  <a:pt x="2991378" y="1481411"/>
                  <a:pt x="2982045" y="1477677"/>
                </a:cubicBezTo>
                <a:cubicBezTo>
                  <a:pt x="2991845" y="1545340"/>
                  <a:pt x="2993244" y="1612535"/>
                  <a:pt x="3023576" y="1674598"/>
                </a:cubicBezTo>
                <a:cubicBezTo>
                  <a:pt x="3030109" y="1687664"/>
                  <a:pt x="3030576" y="1700263"/>
                  <a:pt x="3024042" y="1714729"/>
                </a:cubicBezTo>
                <a:cubicBezTo>
                  <a:pt x="3013310" y="1738061"/>
                  <a:pt x="3017509" y="1763726"/>
                  <a:pt x="3018910" y="1788457"/>
                </a:cubicBezTo>
                <a:cubicBezTo>
                  <a:pt x="3022176" y="1860319"/>
                  <a:pt x="3025909" y="1931714"/>
                  <a:pt x="3029642" y="2003576"/>
                </a:cubicBezTo>
                <a:cubicBezTo>
                  <a:pt x="3030109" y="2010109"/>
                  <a:pt x="3030109" y="2016642"/>
                  <a:pt x="3033842" y="2022241"/>
                </a:cubicBezTo>
                <a:cubicBezTo>
                  <a:pt x="3043641" y="2035774"/>
                  <a:pt x="3040842" y="2048840"/>
                  <a:pt x="3033842" y="2062838"/>
                </a:cubicBezTo>
                <a:cubicBezTo>
                  <a:pt x="3022176" y="2085704"/>
                  <a:pt x="3023109" y="2088970"/>
                  <a:pt x="3040842" y="2106236"/>
                </a:cubicBezTo>
                <a:cubicBezTo>
                  <a:pt x="3055774" y="2120702"/>
                  <a:pt x="3056240" y="2124434"/>
                  <a:pt x="3043641" y="2141700"/>
                </a:cubicBezTo>
                <a:cubicBezTo>
                  <a:pt x="3035708" y="2151966"/>
                  <a:pt x="3027309" y="2161765"/>
                  <a:pt x="3019376" y="2172032"/>
                </a:cubicBezTo>
                <a:cubicBezTo>
                  <a:pt x="3010043" y="2183698"/>
                  <a:pt x="3009110" y="2196763"/>
                  <a:pt x="3015176" y="2210295"/>
                </a:cubicBezTo>
                <a:cubicBezTo>
                  <a:pt x="3018910" y="2219162"/>
                  <a:pt x="3021709" y="2228961"/>
                  <a:pt x="3027309" y="2236427"/>
                </a:cubicBezTo>
                <a:cubicBezTo>
                  <a:pt x="3046441" y="2261158"/>
                  <a:pt x="3040842" y="2286357"/>
                  <a:pt x="3031975" y="2312955"/>
                </a:cubicBezTo>
                <a:cubicBezTo>
                  <a:pt x="3024042" y="2337687"/>
                  <a:pt x="3013776" y="2361485"/>
                  <a:pt x="3013776" y="2388083"/>
                </a:cubicBezTo>
                <a:cubicBezTo>
                  <a:pt x="3013776" y="2406749"/>
                  <a:pt x="3016576" y="2424948"/>
                  <a:pt x="3026842" y="2440813"/>
                </a:cubicBezTo>
                <a:cubicBezTo>
                  <a:pt x="3042708" y="2466011"/>
                  <a:pt x="3037575" y="2493076"/>
                  <a:pt x="3035708" y="2519675"/>
                </a:cubicBezTo>
                <a:cubicBezTo>
                  <a:pt x="3026842" y="2633067"/>
                  <a:pt x="2998864" y="2687663"/>
                  <a:pt x="2994664" y="2801522"/>
                </a:cubicBezTo>
                <a:cubicBezTo>
                  <a:pt x="2962188" y="2904273"/>
                  <a:pt x="2877914" y="2943717"/>
                  <a:pt x="2850383" y="2974514"/>
                </a:cubicBezTo>
                <a:cubicBezTo>
                  <a:pt x="2654690" y="3020565"/>
                  <a:pt x="2021062" y="3065229"/>
                  <a:pt x="1839152" y="3077828"/>
                </a:cubicBezTo>
                <a:lnTo>
                  <a:pt x="1839722" y="3074971"/>
                </a:lnTo>
                <a:lnTo>
                  <a:pt x="1584473" y="3080570"/>
                </a:lnTo>
                <a:cubicBezTo>
                  <a:pt x="1561141" y="3038573"/>
                  <a:pt x="1556008" y="3017108"/>
                  <a:pt x="1527076" y="2985377"/>
                </a:cubicBezTo>
                <a:cubicBezTo>
                  <a:pt x="1500012" y="2955979"/>
                  <a:pt x="1496746" y="3026440"/>
                  <a:pt x="1493012" y="3048839"/>
                </a:cubicBezTo>
                <a:cubicBezTo>
                  <a:pt x="1488346" y="3077304"/>
                  <a:pt x="1484146" y="3106235"/>
                  <a:pt x="1479480" y="3134700"/>
                </a:cubicBezTo>
                <a:cubicBezTo>
                  <a:pt x="1475280" y="3160365"/>
                  <a:pt x="1422083" y="3319954"/>
                  <a:pt x="1398752" y="3373150"/>
                </a:cubicBezTo>
                <a:cubicBezTo>
                  <a:pt x="1360021" y="3461345"/>
                  <a:pt x="1309158" y="3542539"/>
                  <a:pt x="1258761" y="3624667"/>
                </a:cubicBezTo>
                <a:cubicBezTo>
                  <a:pt x="1227030" y="3676463"/>
                  <a:pt x="1194366" y="3727793"/>
                  <a:pt x="1166368" y="3782389"/>
                </a:cubicBezTo>
                <a:cubicBezTo>
                  <a:pt x="1123437" y="3865917"/>
                  <a:pt x="1178034" y="3887849"/>
                  <a:pt x="1217231" y="3960177"/>
                </a:cubicBezTo>
                <a:cubicBezTo>
                  <a:pt x="1225164" y="3975110"/>
                  <a:pt x="1234496" y="4039972"/>
                  <a:pt x="1225630" y="4055838"/>
                </a:cubicBezTo>
                <a:cubicBezTo>
                  <a:pt x="1217697" y="4070770"/>
                  <a:pt x="1197166" y="4391349"/>
                  <a:pt x="1198565" y="4434746"/>
                </a:cubicBezTo>
                <a:cubicBezTo>
                  <a:pt x="1175700" y="4443612"/>
                  <a:pt x="1106638" y="4438012"/>
                  <a:pt x="1075840" y="4436146"/>
                </a:cubicBezTo>
                <a:cubicBezTo>
                  <a:pt x="1073041" y="4422613"/>
                  <a:pt x="1080973" y="4362884"/>
                  <a:pt x="1078640" y="4341885"/>
                </a:cubicBezTo>
                <a:cubicBezTo>
                  <a:pt x="1074907" y="4311554"/>
                  <a:pt x="1066508" y="4186963"/>
                  <a:pt x="1045509" y="4179029"/>
                </a:cubicBezTo>
                <a:cubicBezTo>
                  <a:pt x="1034310" y="4174830"/>
                  <a:pt x="1019377" y="4188829"/>
                  <a:pt x="1010512" y="4194896"/>
                </a:cubicBezTo>
                <a:cubicBezTo>
                  <a:pt x="986246" y="4211694"/>
                  <a:pt x="891986" y="4327886"/>
                  <a:pt x="877053" y="4370350"/>
                </a:cubicBezTo>
                <a:cubicBezTo>
                  <a:pt x="870521" y="4389015"/>
                  <a:pt x="871454" y="4410481"/>
                  <a:pt x="852788" y="4419814"/>
                </a:cubicBezTo>
                <a:cubicBezTo>
                  <a:pt x="836456" y="4427746"/>
                  <a:pt x="816391" y="4427746"/>
                  <a:pt x="798659" y="4430079"/>
                </a:cubicBezTo>
                <a:cubicBezTo>
                  <a:pt x="754795" y="4436146"/>
                  <a:pt x="482747" y="4441279"/>
                  <a:pt x="390353" y="4431480"/>
                </a:cubicBezTo>
                <a:cubicBezTo>
                  <a:pt x="345090" y="4426346"/>
                  <a:pt x="326891" y="4387149"/>
                  <a:pt x="330624" y="4345152"/>
                </a:cubicBezTo>
                <a:cubicBezTo>
                  <a:pt x="335756" y="4293822"/>
                  <a:pt x="369354" y="4275623"/>
                  <a:pt x="417418" y="4271890"/>
                </a:cubicBezTo>
                <a:cubicBezTo>
                  <a:pt x="470148" y="4267690"/>
                  <a:pt x="605472" y="4170163"/>
                  <a:pt x="629270" y="4140766"/>
                </a:cubicBezTo>
                <a:cubicBezTo>
                  <a:pt x="676867" y="4081970"/>
                  <a:pt x="826190" y="3822987"/>
                  <a:pt x="854655" y="3752525"/>
                </a:cubicBezTo>
                <a:cubicBezTo>
                  <a:pt x="873554" y="3705862"/>
                  <a:pt x="889536" y="3658381"/>
                  <a:pt x="904177" y="3610493"/>
                </a:cubicBezTo>
                <a:lnTo>
                  <a:pt x="934079" y="3506319"/>
                </a:lnTo>
                <a:lnTo>
                  <a:pt x="927574" y="3515515"/>
                </a:lnTo>
                <a:cubicBezTo>
                  <a:pt x="889477" y="3576407"/>
                  <a:pt x="771861" y="3794958"/>
                  <a:pt x="757236" y="3829614"/>
                </a:cubicBezTo>
                <a:cubicBezTo>
                  <a:pt x="733001" y="3828118"/>
                  <a:pt x="673212" y="3794479"/>
                  <a:pt x="646288" y="3780046"/>
                </a:cubicBezTo>
                <a:cubicBezTo>
                  <a:pt x="649376" y="3766716"/>
                  <a:pt x="681246" y="3716287"/>
                  <a:pt x="687845" y="3696436"/>
                </a:cubicBezTo>
                <a:cubicBezTo>
                  <a:pt x="697049" y="3667613"/>
                  <a:pt x="741095" y="3552088"/>
                  <a:pt x="725497" y="3536257"/>
                </a:cubicBezTo>
                <a:cubicBezTo>
                  <a:pt x="717165" y="3527842"/>
                  <a:pt x="697937" y="3534247"/>
                  <a:pt x="687452" y="3536031"/>
                </a:cubicBezTo>
                <a:cubicBezTo>
                  <a:pt x="658673" y="3541088"/>
                  <a:pt x="525783" y="3606543"/>
                  <a:pt x="494767" y="3638547"/>
                </a:cubicBezTo>
                <a:cubicBezTo>
                  <a:pt x="481162" y="3652627"/>
                  <a:pt x="473111" y="3672318"/>
                  <a:pt x="452459" y="3672981"/>
                </a:cubicBezTo>
                <a:cubicBezTo>
                  <a:pt x="434487" y="3673350"/>
                  <a:pt x="416442" y="3665040"/>
                  <a:pt x="399529" y="3659795"/>
                </a:cubicBezTo>
                <a:cubicBezTo>
                  <a:pt x="357569" y="3647084"/>
                  <a:pt x="110788" y="3539031"/>
                  <a:pt x="31755" y="3491953"/>
                </a:cubicBezTo>
                <a:cubicBezTo>
                  <a:pt x="-6825" y="3468590"/>
                  <a:pt x="-6958" y="3425803"/>
                  <a:pt x="13794" y="3389581"/>
                </a:cubicBezTo>
                <a:cubicBezTo>
                  <a:pt x="39667" y="3345545"/>
                  <a:pt x="77419" y="3343093"/>
                  <a:pt x="122189" y="3359641"/>
                </a:cubicBezTo>
                <a:cubicBezTo>
                  <a:pt x="171350" y="3377703"/>
                  <a:pt x="333440" y="3346041"/>
                  <a:pt x="367016" y="3329460"/>
                </a:cubicBezTo>
                <a:cubicBezTo>
                  <a:pt x="434171" y="3296296"/>
                  <a:pt x="675717" y="3125233"/>
                  <a:pt x="730498" y="3073655"/>
                </a:cubicBezTo>
                <a:cubicBezTo>
                  <a:pt x="803141" y="3005379"/>
                  <a:pt x="866646" y="2929334"/>
                  <a:pt x="930990" y="2853676"/>
                </a:cubicBezTo>
                <a:cubicBezTo>
                  <a:pt x="1002684" y="2768685"/>
                  <a:pt x="1073538" y="2683309"/>
                  <a:pt x="1144392" y="2597933"/>
                </a:cubicBezTo>
                <a:cubicBezTo>
                  <a:pt x="1180431" y="2555018"/>
                  <a:pt x="1216665" y="2511684"/>
                  <a:pt x="1252705" y="2468769"/>
                </a:cubicBezTo>
                <a:cubicBezTo>
                  <a:pt x="1269339" y="2449216"/>
                  <a:pt x="1287411" y="2430961"/>
                  <a:pt x="1305401" y="2412606"/>
                </a:cubicBezTo>
                <a:lnTo>
                  <a:pt x="1330036" y="2385821"/>
                </a:lnTo>
                <a:lnTo>
                  <a:pt x="1317469" y="2383581"/>
                </a:lnTo>
                <a:cubicBezTo>
                  <a:pt x="1223508" y="2367778"/>
                  <a:pt x="1112938" y="2352794"/>
                  <a:pt x="1067441" y="2339087"/>
                </a:cubicBezTo>
                <a:cubicBezTo>
                  <a:pt x="1059041" y="2336754"/>
                  <a:pt x="1051109" y="2335354"/>
                  <a:pt x="1042709" y="2340020"/>
                </a:cubicBezTo>
                <a:cubicBezTo>
                  <a:pt x="1012844" y="2356352"/>
                  <a:pt x="976447" y="2351220"/>
                  <a:pt x="960115" y="2320422"/>
                </a:cubicBezTo>
                <a:cubicBezTo>
                  <a:pt x="940983" y="2284490"/>
                  <a:pt x="913451" y="2284957"/>
                  <a:pt x="880320" y="2285424"/>
                </a:cubicBezTo>
                <a:cubicBezTo>
                  <a:pt x="814524" y="2286824"/>
                  <a:pt x="748262" y="2289157"/>
                  <a:pt x="683867" y="2273291"/>
                </a:cubicBezTo>
                <a:cubicBezTo>
                  <a:pt x="612938" y="2256026"/>
                  <a:pt x="559275" y="2210762"/>
                  <a:pt x="513078" y="2156633"/>
                </a:cubicBezTo>
                <a:cubicBezTo>
                  <a:pt x="506545" y="2149166"/>
                  <a:pt x="503279" y="2139367"/>
                  <a:pt x="503745" y="2129568"/>
                </a:cubicBezTo>
                <a:cubicBezTo>
                  <a:pt x="505145" y="2078705"/>
                  <a:pt x="491613" y="2030174"/>
                  <a:pt x="486480" y="1980244"/>
                </a:cubicBezTo>
                <a:cubicBezTo>
                  <a:pt x="484146" y="1955979"/>
                  <a:pt x="478081" y="1932181"/>
                  <a:pt x="493013" y="1909782"/>
                </a:cubicBezTo>
                <a:cubicBezTo>
                  <a:pt x="498146" y="1901850"/>
                  <a:pt x="492546" y="1894383"/>
                  <a:pt x="488346" y="1887384"/>
                </a:cubicBezTo>
                <a:cubicBezTo>
                  <a:pt x="459882" y="1841654"/>
                  <a:pt x="428150" y="1797790"/>
                  <a:pt x="396886" y="1753926"/>
                </a:cubicBezTo>
                <a:cubicBezTo>
                  <a:pt x="374954" y="1723128"/>
                  <a:pt x="354422" y="1691397"/>
                  <a:pt x="336223" y="1658266"/>
                </a:cubicBezTo>
                <a:cubicBezTo>
                  <a:pt x="324091" y="1636334"/>
                  <a:pt x="310092" y="1616268"/>
                  <a:pt x="294226" y="1596670"/>
                </a:cubicBezTo>
                <a:cubicBezTo>
                  <a:pt x="283960" y="1584071"/>
                  <a:pt x="281626" y="1571005"/>
                  <a:pt x="292359" y="1557006"/>
                </a:cubicBezTo>
                <a:cubicBezTo>
                  <a:pt x="343689" y="1491677"/>
                  <a:pt x="307292" y="1389484"/>
                  <a:pt x="350222" y="1319955"/>
                </a:cubicBezTo>
                <a:cubicBezTo>
                  <a:pt x="362355" y="1300356"/>
                  <a:pt x="374487" y="1280758"/>
                  <a:pt x="386620" y="1260692"/>
                </a:cubicBezTo>
                <a:cubicBezTo>
                  <a:pt x="391287" y="1253226"/>
                  <a:pt x="397352" y="1247160"/>
                  <a:pt x="403886" y="1241560"/>
                </a:cubicBezTo>
                <a:cubicBezTo>
                  <a:pt x="422551" y="1227095"/>
                  <a:pt x="433283" y="1228494"/>
                  <a:pt x="446349" y="1247626"/>
                </a:cubicBezTo>
                <a:cubicBezTo>
                  <a:pt x="464081" y="1273292"/>
                  <a:pt x="480413" y="1300356"/>
                  <a:pt x="498612" y="1325554"/>
                </a:cubicBezTo>
                <a:cubicBezTo>
                  <a:pt x="518211" y="1352619"/>
                  <a:pt x="528011" y="1354953"/>
                  <a:pt x="559275" y="1341886"/>
                </a:cubicBezTo>
                <a:cubicBezTo>
                  <a:pt x="570941" y="1337220"/>
                  <a:pt x="582140" y="1331621"/>
                  <a:pt x="592872" y="1325554"/>
                </a:cubicBezTo>
                <a:cubicBezTo>
                  <a:pt x="602672" y="1319955"/>
                  <a:pt x="609205" y="1322754"/>
                  <a:pt x="614805" y="1331621"/>
                </a:cubicBezTo>
                <a:cubicBezTo>
                  <a:pt x="617138" y="1335354"/>
                  <a:pt x="619471" y="1339087"/>
                  <a:pt x="620871" y="1342820"/>
                </a:cubicBezTo>
                <a:cubicBezTo>
                  <a:pt x="648869" y="1425415"/>
                  <a:pt x="737530" y="1583137"/>
                  <a:pt x="776727" y="1660598"/>
                </a:cubicBezTo>
                <a:cubicBezTo>
                  <a:pt x="833190" y="1772592"/>
                  <a:pt x="892919" y="1883184"/>
                  <a:pt x="947049" y="1996577"/>
                </a:cubicBezTo>
                <a:cubicBezTo>
                  <a:pt x="961048" y="2025975"/>
                  <a:pt x="961048" y="2025975"/>
                  <a:pt x="934450" y="2043240"/>
                </a:cubicBezTo>
                <a:cubicBezTo>
                  <a:pt x="926983" y="2047907"/>
                  <a:pt x="926983" y="2052573"/>
                  <a:pt x="931183" y="2059106"/>
                </a:cubicBezTo>
                <a:cubicBezTo>
                  <a:pt x="947049" y="2084304"/>
                  <a:pt x="965248" y="2107636"/>
                  <a:pt x="985779" y="2129101"/>
                </a:cubicBezTo>
                <a:cubicBezTo>
                  <a:pt x="991379" y="2135167"/>
                  <a:pt x="995113" y="2135634"/>
                  <a:pt x="1000712" y="2128167"/>
                </a:cubicBezTo>
                <a:cubicBezTo>
                  <a:pt x="1023577" y="2099236"/>
                  <a:pt x="1068374" y="2102036"/>
                  <a:pt x="1085640" y="2136100"/>
                </a:cubicBezTo>
                <a:cubicBezTo>
                  <a:pt x="1097305" y="2159432"/>
                  <a:pt x="1112704" y="2165499"/>
                  <a:pt x="1136503" y="2165032"/>
                </a:cubicBezTo>
                <a:cubicBezTo>
                  <a:pt x="1223763" y="2163632"/>
                  <a:pt x="1311491" y="2165499"/>
                  <a:pt x="1398752" y="2163632"/>
                </a:cubicBezTo>
                <a:cubicBezTo>
                  <a:pt x="1475747" y="2162232"/>
                  <a:pt x="1714664" y="2166432"/>
                  <a:pt x="1788859" y="2191163"/>
                </a:cubicBezTo>
                <a:cubicBezTo>
                  <a:pt x="1824323" y="2203296"/>
                  <a:pt x="1858388" y="2196763"/>
                  <a:pt x="1889186" y="2172032"/>
                </a:cubicBezTo>
                <a:cubicBezTo>
                  <a:pt x="1957781" y="2116502"/>
                  <a:pt x="1967580" y="1249026"/>
                  <a:pt x="2030576" y="1187897"/>
                </a:cubicBezTo>
                <a:cubicBezTo>
                  <a:pt x="2136502" y="1084770"/>
                  <a:pt x="2240095" y="1009176"/>
                  <a:pt x="2246161" y="1003109"/>
                </a:cubicBezTo>
                <a:cubicBezTo>
                  <a:pt x="2263427" y="986311"/>
                  <a:pt x="2243361" y="922849"/>
                  <a:pt x="2235428" y="912582"/>
                </a:cubicBezTo>
                <a:cubicBezTo>
                  <a:pt x="2216764" y="889251"/>
                  <a:pt x="2194365" y="880385"/>
                  <a:pt x="2164034" y="886451"/>
                </a:cubicBezTo>
                <a:cubicBezTo>
                  <a:pt x="2129036" y="893450"/>
                  <a:pt x="2094971" y="904650"/>
                  <a:pt x="2059507" y="907916"/>
                </a:cubicBezTo>
                <a:cubicBezTo>
                  <a:pt x="2029176" y="911183"/>
                  <a:pt x="2017510" y="902783"/>
                  <a:pt x="2009577" y="872918"/>
                </a:cubicBezTo>
                <a:cubicBezTo>
                  <a:pt x="2005844" y="859386"/>
                  <a:pt x="2003511" y="831388"/>
                  <a:pt x="2001644" y="817856"/>
                </a:cubicBezTo>
                <a:cubicBezTo>
                  <a:pt x="2000245" y="804789"/>
                  <a:pt x="1993712" y="799190"/>
                  <a:pt x="1981112" y="797323"/>
                </a:cubicBezTo>
                <a:cubicBezTo>
                  <a:pt x="1957781" y="794057"/>
                  <a:pt x="1953115" y="785191"/>
                  <a:pt x="1965714" y="766059"/>
                </a:cubicBezTo>
                <a:cubicBezTo>
                  <a:pt x="1975513" y="751593"/>
                  <a:pt x="1968980" y="746926"/>
                  <a:pt x="1956381" y="741794"/>
                </a:cubicBezTo>
                <a:cubicBezTo>
                  <a:pt x="1929316" y="731528"/>
                  <a:pt x="1926983" y="726861"/>
                  <a:pt x="1933049" y="697930"/>
                </a:cubicBezTo>
                <a:cubicBezTo>
                  <a:pt x="1934916" y="687664"/>
                  <a:pt x="1933049" y="681131"/>
                  <a:pt x="1922783" y="677865"/>
                </a:cubicBezTo>
                <a:cubicBezTo>
                  <a:pt x="1911117" y="673665"/>
                  <a:pt x="1899452" y="669465"/>
                  <a:pt x="1888252" y="664332"/>
                </a:cubicBezTo>
                <a:cubicBezTo>
                  <a:pt x="1863521" y="652666"/>
                  <a:pt x="1857454" y="639134"/>
                  <a:pt x="1867720" y="613469"/>
                </a:cubicBezTo>
                <a:cubicBezTo>
                  <a:pt x="1875187" y="594337"/>
                  <a:pt x="1884519" y="576138"/>
                  <a:pt x="1893852" y="557940"/>
                </a:cubicBezTo>
                <a:cubicBezTo>
                  <a:pt x="1910651" y="525275"/>
                  <a:pt x="1919517" y="490277"/>
                  <a:pt x="1919517" y="453880"/>
                </a:cubicBezTo>
                <a:cubicBezTo>
                  <a:pt x="1919517" y="430081"/>
                  <a:pt x="1920450" y="420282"/>
                  <a:pt x="1918584" y="396483"/>
                </a:cubicBezTo>
                <a:cubicBezTo>
                  <a:pt x="1913917" y="333954"/>
                  <a:pt x="1910184" y="287758"/>
                  <a:pt x="1928850" y="228961"/>
                </a:cubicBezTo>
                <a:cubicBezTo>
                  <a:pt x="1934449" y="212163"/>
                  <a:pt x="1917650" y="209363"/>
                  <a:pt x="1913451" y="192098"/>
                </a:cubicBezTo>
                <a:cubicBezTo>
                  <a:pt x="1908784" y="172032"/>
                  <a:pt x="1929783" y="142634"/>
                  <a:pt x="1947982" y="131435"/>
                </a:cubicBezTo>
                <a:cubicBezTo>
                  <a:pt x="1976446" y="114170"/>
                  <a:pt x="2026376" y="89904"/>
                  <a:pt x="2056241" y="76839"/>
                </a:cubicBezTo>
                <a:cubicBezTo>
                  <a:pt x="2117837" y="50707"/>
                  <a:pt x="2179432" y="25509"/>
                  <a:pt x="2244762" y="9643"/>
                </a:cubicBezTo>
                <a:cubicBezTo>
                  <a:pt x="2266577" y="4277"/>
                  <a:pt x="2287954" y="1185"/>
                  <a:pt x="2308946" y="281"/>
                </a:cubicBezTo>
                <a:close/>
              </a:path>
            </a:pathLst>
          </a:custGeom>
          <a:solidFill>
            <a:srgbClr val="002060"/>
          </a:solidFill>
          <a:ln w="7147" cap="flat">
            <a:noFill/>
            <a:prstDash val="solid"/>
            <a:miter/>
          </a:ln>
        </p:spPr>
        <p:txBody>
          <a:bodyPr rtlCol="0" anchor="ctr"/>
          <a:lstStyle/>
          <a:p>
            <a:pPr defTabSz="914286">
              <a:buClrTx/>
              <a:buFontTx/>
              <a:buNone/>
              <a:defRPr/>
            </a:pPr>
            <a:endParaRPr lang="en-US" sz="2400">
              <a:solidFill>
                <a:prstClr val="black"/>
              </a:solidFill>
              <a:latin typeface="+mj-lt"/>
              <a:ea typeface="Arial Unicode MS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41173C98-5618-47B8-8CED-3D6AC426C1ED}"/>
              </a:ext>
            </a:extLst>
          </p:cNvPr>
          <p:cNvGrpSpPr/>
          <p:nvPr/>
        </p:nvGrpSpPr>
        <p:grpSpPr>
          <a:xfrm>
            <a:off x="7648217" y="3800745"/>
            <a:ext cx="1101521" cy="836999"/>
            <a:chOff x="4075906" y="5137696"/>
            <a:chExt cx="1420106" cy="1235751"/>
          </a:xfrm>
        </p:grpSpPr>
        <p:sp>
          <p:nvSpPr>
            <p:cNvPr id="13" name="Round Same Side Corner Rectangle 51">
              <a:extLst>
                <a:ext uri="{FF2B5EF4-FFF2-40B4-BE49-F238E27FC236}">
                  <a16:creationId xmlns:a16="http://schemas.microsoft.com/office/drawing/2014/main" id="{F935B7F4-A5CF-442A-86BB-92A68352A5FC}"/>
                </a:ext>
              </a:extLst>
            </p:cNvPr>
            <p:cNvSpPr/>
            <p:nvPr/>
          </p:nvSpPr>
          <p:spPr>
            <a:xfrm rot="5400000" flipH="1">
              <a:off x="4674379" y="5298426"/>
              <a:ext cx="223160" cy="142010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ysClr val="window" lastClr="FFFFFF"/>
            </a:solidFill>
            <a:ln w="57150" cap="flat" cmpd="sng" algn="ctr">
              <a:solidFill>
                <a:srgbClr val="565874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86">
                <a:buClrTx/>
                <a:buFontTx/>
                <a:buNone/>
                <a:defRPr/>
              </a:pPr>
              <a:r>
                <a:rPr lang="en-US" altLang="ko-KR" sz="1600" dirty="0">
                  <a:solidFill>
                    <a:prstClr val="white"/>
                  </a:solidFill>
                  <a:latin typeface="+mj-lt"/>
                  <a:ea typeface="Arial Unicode MS"/>
                  <a:cs typeface="+mn-cs"/>
                </a:rPr>
                <a:t>D</a:t>
              </a:r>
              <a:endParaRPr lang="ko-KR" altLang="en-US" sz="1600" dirty="0">
                <a:solidFill>
                  <a:prstClr val="white"/>
                </a:solidFill>
                <a:latin typeface="+mj-lt"/>
                <a:ea typeface="Arial Unicode MS"/>
                <a:cs typeface="+mn-cs"/>
              </a:endParaRPr>
            </a:p>
          </p:txBody>
        </p:sp>
        <p:sp>
          <p:nvSpPr>
            <p:cNvPr id="14" name="Round Same Side Corner Rectangle 51">
              <a:extLst>
                <a:ext uri="{FF2B5EF4-FFF2-40B4-BE49-F238E27FC236}">
                  <a16:creationId xmlns:a16="http://schemas.microsoft.com/office/drawing/2014/main" id="{B2BCD283-7EEB-4B0A-8E02-D4C31A7BF726}"/>
                </a:ext>
              </a:extLst>
            </p:cNvPr>
            <p:cNvSpPr/>
            <p:nvPr/>
          </p:nvSpPr>
          <p:spPr>
            <a:xfrm rot="16200000" flipH="1">
              <a:off x="4680603" y="5597643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ysClr val="window" lastClr="FFFFFF"/>
            </a:solidFill>
            <a:ln w="57150" cap="flat" cmpd="sng" algn="ctr">
              <a:solidFill>
                <a:srgbClr val="1C82FF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86">
                <a:buClrTx/>
                <a:buFontTx/>
                <a:buNone/>
                <a:defRPr/>
              </a:pPr>
              <a:r>
                <a:rPr lang="en-US" altLang="ko-KR" sz="1600" dirty="0">
                  <a:solidFill>
                    <a:prstClr val="white"/>
                  </a:solidFill>
                  <a:latin typeface="+mj-lt"/>
                  <a:ea typeface="Arial Unicode MS"/>
                  <a:cs typeface="+mn-cs"/>
                </a:rPr>
                <a:t>D</a:t>
              </a:r>
              <a:endParaRPr lang="ko-KR" altLang="en-US" sz="1600" dirty="0">
                <a:solidFill>
                  <a:prstClr val="white"/>
                </a:solidFill>
                <a:latin typeface="+mj-lt"/>
                <a:ea typeface="Arial Unicode MS"/>
                <a:cs typeface="+mn-cs"/>
              </a:endParaRPr>
            </a:p>
          </p:txBody>
        </p:sp>
        <p:sp>
          <p:nvSpPr>
            <p:cNvPr id="15" name="Round Same Side Corner Rectangle 51">
              <a:extLst>
                <a:ext uri="{FF2B5EF4-FFF2-40B4-BE49-F238E27FC236}">
                  <a16:creationId xmlns:a16="http://schemas.microsoft.com/office/drawing/2014/main" id="{BF8DA660-EB69-4300-8607-7655319AB5E2}"/>
                </a:ext>
              </a:extLst>
            </p:cNvPr>
            <p:cNvSpPr/>
            <p:nvPr/>
          </p:nvSpPr>
          <p:spPr>
            <a:xfrm rot="16200000" flipH="1">
              <a:off x="4680603" y="5077728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ysClr val="window" lastClr="FFFFFF"/>
            </a:solidFill>
            <a:ln w="57150" cap="flat" cmpd="sng" algn="ctr">
              <a:solidFill>
                <a:srgbClr val="1ED0A6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86">
                <a:buClrTx/>
                <a:buFontTx/>
                <a:buNone/>
                <a:defRPr/>
              </a:pPr>
              <a:r>
                <a:rPr lang="en-US" altLang="ko-KR" sz="1600" dirty="0">
                  <a:solidFill>
                    <a:prstClr val="white"/>
                  </a:solidFill>
                  <a:latin typeface="+mj-lt"/>
                  <a:ea typeface="Arial Unicode MS"/>
                  <a:cs typeface="+mn-cs"/>
                </a:rPr>
                <a:t>D</a:t>
              </a:r>
              <a:endParaRPr lang="ko-KR" altLang="en-US" sz="1600" dirty="0">
                <a:solidFill>
                  <a:prstClr val="white"/>
                </a:solidFill>
                <a:latin typeface="+mj-lt"/>
                <a:ea typeface="Arial Unicode MS"/>
                <a:cs typeface="+mn-cs"/>
              </a:endParaRPr>
            </a:p>
          </p:txBody>
        </p:sp>
        <p:sp>
          <p:nvSpPr>
            <p:cNvPr id="16" name="Round Same Side Corner Rectangle 51">
              <a:extLst>
                <a:ext uri="{FF2B5EF4-FFF2-40B4-BE49-F238E27FC236}">
                  <a16:creationId xmlns:a16="http://schemas.microsoft.com/office/drawing/2014/main" id="{9F33B3CF-0A71-4FF3-AE77-2FB262E02231}"/>
                </a:ext>
              </a:extLst>
            </p:cNvPr>
            <p:cNvSpPr/>
            <p:nvPr/>
          </p:nvSpPr>
          <p:spPr>
            <a:xfrm rot="16200000" flipH="1">
              <a:off x="4662514" y="4825671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ysClr val="window" lastClr="FFFFFF"/>
            </a:solidFill>
            <a:ln w="57150" cap="flat" cmpd="sng" algn="ctr">
              <a:solidFill>
                <a:srgbClr val="1C82FF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86">
                <a:buClrTx/>
                <a:buFontTx/>
                <a:buNone/>
                <a:defRPr/>
              </a:pPr>
              <a:r>
                <a:rPr lang="en-US" altLang="ko-KR" sz="1600" dirty="0">
                  <a:solidFill>
                    <a:prstClr val="white"/>
                  </a:solidFill>
                  <a:latin typeface="+mj-lt"/>
                  <a:ea typeface="Arial Unicode MS"/>
                  <a:cs typeface="+mn-cs"/>
                </a:rPr>
                <a:t>D</a:t>
              </a:r>
              <a:endParaRPr lang="ko-KR" altLang="en-US" sz="1600" dirty="0">
                <a:solidFill>
                  <a:prstClr val="white"/>
                </a:solidFill>
                <a:latin typeface="+mj-lt"/>
                <a:ea typeface="Arial Unicode MS"/>
                <a:cs typeface="+mn-cs"/>
              </a:endParaRPr>
            </a:p>
          </p:txBody>
        </p:sp>
        <p:sp>
          <p:nvSpPr>
            <p:cNvPr id="17" name="Round Same Side Corner Rectangle 51">
              <a:extLst>
                <a:ext uri="{FF2B5EF4-FFF2-40B4-BE49-F238E27FC236}">
                  <a16:creationId xmlns:a16="http://schemas.microsoft.com/office/drawing/2014/main" id="{69CA51BC-4D17-4EA8-ADAD-D28CA8C13739}"/>
                </a:ext>
              </a:extLst>
            </p:cNvPr>
            <p:cNvSpPr/>
            <p:nvPr/>
          </p:nvSpPr>
          <p:spPr>
            <a:xfrm rot="5400000" flipH="1">
              <a:off x="4697692" y="4572604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ysClr val="window" lastClr="FFFFFF"/>
            </a:solidFill>
            <a:ln w="57150" cap="flat" cmpd="sng" algn="ctr">
              <a:solidFill>
                <a:srgbClr val="565874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86">
                <a:buClrTx/>
                <a:buFontTx/>
                <a:buNone/>
                <a:defRPr/>
              </a:pPr>
              <a:r>
                <a:rPr lang="en-US" altLang="ko-KR" sz="1600" dirty="0">
                  <a:solidFill>
                    <a:prstClr val="white"/>
                  </a:solidFill>
                  <a:latin typeface="+mj-lt"/>
                  <a:ea typeface="Arial Unicode MS"/>
                  <a:cs typeface="+mn-cs"/>
                </a:rPr>
                <a:t>D</a:t>
              </a:r>
              <a:endParaRPr lang="ko-KR" altLang="en-US" sz="1600" dirty="0">
                <a:solidFill>
                  <a:prstClr val="white"/>
                </a:solidFill>
                <a:latin typeface="+mj-lt"/>
                <a:ea typeface="Arial Unicode MS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2192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E30075-6DE2-D9AD-04F8-2674D7BD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195" y="247251"/>
            <a:ext cx="1018120" cy="71939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593192F-72DF-436B-8CB8-324F26B87068}"/>
              </a:ext>
            </a:extLst>
          </p:cNvPr>
          <p:cNvSpPr/>
          <p:nvPr/>
        </p:nvSpPr>
        <p:spPr>
          <a:xfrm>
            <a:off x="509559" y="560205"/>
            <a:ext cx="7560707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  <a:buFontTx/>
              <a:buNone/>
            </a:pPr>
            <a:r>
              <a:rPr lang="es-MX" sz="2400" b="1" kern="1200" dirty="0">
                <a:solidFill>
                  <a:srgbClr val="002060"/>
                </a:solidFill>
                <a:latin typeface="+mj-lt"/>
                <a:ea typeface="+mn-ea"/>
                <a:cs typeface="+mn-cs"/>
              </a:rPr>
              <a:t>El proceso de Evaluación se sintetiza en 5 etapas: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54FBEA8-363B-4F58-9D1C-901087441963}"/>
              </a:ext>
            </a:extLst>
          </p:cNvPr>
          <p:cNvSpPr/>
          <p:nvPr/>
        </p:nvSpPr>
        <p:spPr>
          <a:xfrm>
            <a:off x="298150" y="1508052"/>
            <a:ext cx="158775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Tx/>
              <a:buFontTx/>
              <a:buNone/>
            </a:pPr>
            <a:r>
              <a:rPr lang="es-MX" sz="1600" kern="1200" dirty="0">
                <a:solidFill>
                  <a:srgbClr val="222222"/>
                </a:solidFill>
                <a:latin typeface="+mj-lt"/>
                <a:ea typeface="+mn-ea"/>
                <a:cs typeface="+mn-cs"/>
              </a:rPr>
              <a:t>Determinar el propósito de la evaluación.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E92A4221-1BC7-461B-9C80-F6A4C8B23019}"/>
              </a:ext>
            </a:extLst>
          </p:cNvPr>
          <p:cNvGrpSpPr/>
          <p:nvPr/>
        </p:nvGrpSpPr>
        <p:grpSpPr>
          <a:xfrm>
            <a:off x="558563" y="2315369"/>
            <a:ext cx="8077112" cy="1317743"/>
            <a:chOff x="1000615" y="3286660"/>
            <a:chExt cx="10757207" cy="1578102"/>
          </a:xfrm>
        </p:grpSpPr>
        <p:grpSp>
          <p:nvGrpSpPr>
            <p:cNvPr id="11" name="Google Shape;5475;p74">
              <a:extLst>
                <a:ext uri="{FF2B5EF4-FFF2-40B4-BE49-F238E27FC236}">
                  <a16:creationId xmlns:a16="http://schemas.microsoft.com/office/drawing/2014/main" id="{D7740883-6622-4FD5-99E2-70971DFE9F9B}"/>
                </a:ext>
              </a:extLst>
            </p:cNvPr>
            <p:cNvGrpSpPr/>
            <p:nvPr/>
          </p:nvGrpSpPr>
          <p:grpSpPr>
            <a:xfrm>
              <a:off x="1000615" y="3286660"/>
              <a:ext cx="9624455" cy="1578102"/>
              <a:chOff x="3512551" y="2358270"/>
              <a:chExt cx="1771130" cy="378534"/>
            </a:xfrm>
          </p:grpSpPr>
          <p:cxnSp>
            <p:nvCxnSpPr>
              <p:cNvPr id="19" name="Google Shape;5476;p74">
                <a:extLst>
                  <a:ext uri="{FF2B5EF4-FFF2-40B4-BE49-F238E27FC236}">
                    <a16:creationId xmlns:a16="http://schemas.microsoft.com/office/drawing/2014/main" id="{6925AB75-B180-45EF-AD4F-0B83EF1B630A}"/>
                  </a:ext>
                </a:extLst>
              </p:cNvPr>
              <p:cNvCxnSpPr>
                <a:stCxn id="34" idx="6"/>
              </p:cNvCxnSpPr>
              <p:nvPr/>
            </p:nvCxnSpPr>
            <p:spPr>
              <a:xfrm flipV="1">
                <a:off x="3738198" y="2553079"/>
                <a:ext cx="1545483" cy="39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35D7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grpSp>
            <p:nvGrpSpPr>
              <p:cNvPr id="20" name="Google Shape;5479;p74">
                <a:extLst>
                  <a:ext uri="{FF2B5EF4-FFF2-40B4-BE49-F238E27FC236}">
                    <a16:creationId xmlns:a16="http://schemas.microsoft.com/office/drawing/2014/main" id="{FA273B02-FCBC-4F24-98B4-E0BF304F1532}"/>
                  </a:ext>
                </a:extLst>
              </p:cNvPr>
              <p:cNvGrpSpPr/>
              <p:nvPr/>
            </p:nvGrpSpPr>
            <p:grpSpPr>
              <a:xfrm>
                <a:off x="3512551" y="2358270"/>
                <a:ext cx="225647" cy="307714"/>
                <a:chOff x="2182679" y="2004714"/>
                <a:chExt cx="792300" cy="1080458"/>
              </a:xfrm>
            </p:grpSpPr>
            <p:cxnSp>
              <p:nvCxnSpPr>
                <p:cNvPr id="33" name="Google Shape;5480;p74">
                  <a:extLst>
                    <a:ext uri="{FF2B5EF4-FFF2-40B4-BE49-F238E27FC236}">
                      <a16:creationId xmlns:a16="http://schemas.microsoft.com/office/drawing/2014/main" id="{03692069-7297-48E1-B34B-9F9E1BBDA289}"/>
                    </a:ext>
                  </a:extLst>
                </p:cNvPr>
                <p:cNvCxnSpPr>
                  <a:stCxn id="35" idx="0"/>
                </p:cNvCxnSpPr>
                <p:nvPr/>
              </p:nvCxnSpPr>
              <p:spPr>
                <a:xfrm rot="10800000">
                  <a:off x="2578961" y="2004714"/>
                  <a:ext cx="0" cy="3891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435D74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34" name="Google Shape;5477;p74">
                  <a:extLst>
                    <a:ext uri="{FF2B5EF4-FFF2-40B4-BE49-F238E27FC236}">
                      <a16:creationId xmlns:a16="http://schemas.microsoft.com/office/drawing/2014/main" id="{5AC93DDE-5838-49C6-8F0B-2F795FEFB130}"/>
                    </a:ext>
                  </a:extLst>
                </p:cNvPr>
                <p:cNvSpPr/>
                <p:nvPr/>
              </p:nvSpPr>
              <p:spPr>
                <a:xfrm>
                  <a:off x="2182679" y="2292572"/>
                  <a:ext cx="792300" cy="792600"/>
                </a:xfrm>
                <a:prstGeom prst="ellipse">
                  <a:avLst/>
                </a:prstGeom>
                <a:noFill/>
                <a:ln w="28575" cap="flat" cmpd="sng">
                  <a:solidFill>
                    <a:srgbClr val="BAC8D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6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  <a:ea typeface="+mn-ea"/>
                  </a:endParaRPr>
                </a:p>
              </p:txBody>
            </p:sp>
            <p:sp>
              <p:nvSpPr>
                <p:cNvPr id="35" name="Google Shape;5481;p74">
                  <a:extLst>
                    <a:ext uri="{FF2B5EF4-FFF2-40B4-BE49-F238E27FC236}">
                      <a16:creationId xmlns:a16="http://schemas.microsoft.com/office/drawing/2014/main" id="{118CD4D8-76D1-4BCC-9418-8FDA6C7B5789}"/>
                    </a:ext>
                  </a:extLst>
                </p:cNvPr>
                <p:cNvSpPr/>
                <p:nvPr/>
              </p:nvSpPr>
              <p:spPr>
                <a:xfrm>
                  <a:off x="2283911" y="2393814"/>
                  <a:ext cx="590100" cy="590100"/>
                </a:xfrm>
                <a:prstGeom prst="ellipse">
                  <a:avLst/>
                </a:prstGeom>
                <a:solidFill>
                  <a:srgbClr val="6699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6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  <a:ea typeface="+mn-ea"/>
                  </a:endParaRPr>
                </a:p>
              </p:txBody>
            </p:sp>
          </p:grpSp>
          <p:grpSp>
            <p:nvGrpSpPr>
              <p:cNvPr id="21" name="Google Shape;5482;p74">
                <a:extLst>
                  <a:ext uri="{FF2B5EF4-FFF2-40B4-BE49-F238E27FC236}">
                    <a16:creationId xmlns:a16="http://schemas.microsoft.com/office/drawing/2014/main" id="{E60DBD41-34CA-4092-BC3A-FACD8CDFC5D1}"/>
                  </a:ext>
                </a:extLst>
              </p:cNvPr>
              <p:cNvGrpSpPr/>
              <p:nvPr/>
            </p:nvGrpSpPr>
            <p:grpSpPr>
              <a:xfrm>
                <a:off x="3969644" y="2440153"/>
                <a:ext cx="225853" cy="296651"/>
                <a:chOff x="3775710" y="1729289"/>
                <a:chExt cx="136500" cy="179289"/>
              </a:xfrm>
            </p:grpSpPr>
            <p:cxnSp>
              <p:nvCxnSpPr>
                <p:cNvPr id="30" name="Google Shape;5483;p74">
                  <a:extLst>
                    <a:ext uri="{FF2B5EF4-FFF2-40B4-BE49-F238E27FC236}">
                      <a16:creationId xmlns:a16="http://schemas.microsoft.com/office/drawing/2014/main" id="{8D5B44C9-58F7-47CC-8313-128EFB02687D}"/>
                    </a:ext>
                  </a:extLst>
                </p:cNvPr>
                <p:cNvCxnSpPr/>
                <p:nvPr/>
              </p:nvCxnSpPr>
              <p:spPr>
                <a:xfrm>
                  <a:off x="3843851" y="1848278"/>
                  <a:ext cx="0" cy="60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435D74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31" name="Google Shape;5484;p74">
                  <a:extLst>
                    <a:ext uri="{FF2B5EF4-FFF2-40B4-BE49-F238E27FC236}">
                      <a16:creationId xmlns:a16="http://schemas.microsoft.com/office/drawing/2014/main" id="{C821DD6F-47E5-44DE-B591-75B8E51935D8}"/>
                    </a:ext>
                  </a:extLst>
                </p:cNvPr>
                <p:cNvSpPr/>
                <p:nvPr/>
              </p:nvSpPr>
              <p:spPr>
                <a:xfrm>
                  <a:off x="3775710" y="1729289"/>
                  <a:ext cx="136500" cy="136500"/>
                </a:xfrm>
                <a:prstGeom prst="ellipse">
                  <a:avLst/>
                </a:prstGeom>
                <a:noFill/>
                <a:ln w="28575" cap="flat" cmpd="sng">
                  <a:solidFill>
                    <a:srgbClr val="BAC8D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6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  <a:ea typeface="+mn-ea"/>
                  </a:endParaRPr>
                </a:p>
              </p:txBody>
            </p:sp>
            <p:sp>
              <p:nvSpPr>
                <p:cNvPr id="32" name="Google Shape;5485;p74">
                  <a:extLst>
                    <a:ext uri="{FF2B5EF4-FFF2-40B4-BE49-F238E27FC236}">
                      <a16:creationId xmlns:a16="http://schemas.microsoft.com/office/drawing/2014/main" id="{145777F4-1B04-4CE3-B4DF-DE034DDCD678}"/>
                    </a:ext>
                  </a:extLst>
                </p:cNvPr>
                <p:cNvSpPr/>
                <p:nvPr/>
              </p:nvSpPr>
              <p:spPr>
                <a:xfrm>
                  <a:off x="3793133" y="1746713"/>
                  <a:ext cx="101700" cy="101700"/>
                </a:xfrm>
                <a:prstGeom prst="ellipse">
                  <a:avLst/>
                </a:prstGeom>
                <a:solidFill>
                  <a:srgbClr val="99CC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6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  <a:ea typeface="+mn-ea"/>
                  </a:endParaRPr>
                </a:p>
              </p:txBody>
            </p:sp>
          </p:grpSp>
          <p:grpSp>
            <p:nvGrpSpPr>
              <p:cNvPr id="22" name="Google Shape;5486;p74">
                <a:extLst>
                  <a:ext uri="{FF2B5EF4-FFF2-40B4-BE49-F238E27FC236}">
                    <a16:creationId xmlns:a16="http://schemas.microsoft.com/office/drawing/2014/main" id="{917230B3-23D4-40B6-81CF-7358A817177B}"/>
                  </a:ext>
                </a:extLst>
              </p:cNvPr>
              <p:cNvGrpSpPr/>
              <p:nvPr/>
            </p:nvGrpSpPr>
            <p:grpSpPr>
              <a:xfrm>
                <a:off x="4427051" y="2358270"/>
                <a:ext cx="225647" cy="307714"/>
                <a:chOff x="5393704" y="2004714"/>
                <a:chExt cx="792300" cy="1080458"/>
              </a:xfrm>
            </p:grpSpPr>
            <p:cxnSp>
              <p:nvCxnSpPr>
                <p:cNvPr id="27" name="Google Shape;5487;p74">
                  <a:extLst>
                    <a:ext uri="{FF2B5EF4-FFF2-40B4-BE49-F238E27FC236}">
                      <a16:creationId xmlns:a16="http://schemas.microsoft.com/office/drawing/2014/main" id="{577EBE6F-577F-4834-930E-2AAED21FD349}"/>
                    </a:ext>
                  </a:extLst>
                </p:cNvPr>
                <p:cNvCxnSpPr>
                  <a:stCxn id="29" idx="0"/>
                </p:cNvCxnSpPr>
                <p:nvPr/>
              </p:nvCxnSpPr>
              <p:spPr>
                <a:xfrm rot="10800000">
                  <a:off x="5789986" y="2004714"/>
                  <a:ext cx="0" cy="3891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435D74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28" name="Google Shape;5489;p74">
                  <a:extLst>
                    <a:ext uri="{FF2B5EF4-FFF2-40B4-BE49-F238E27FC236}">
                      <a16:creationId xmlns:a16="http://schemas.microsoft.com/office/drawing/2014/main" id="{F60B002B-9E43-4E2F-B41F-340021AD110A}"/>
                    </a:ext>
                  </a:extLst>
                </p:cNvPr>
                <p:cNvSpPr/>
                <p:nvPr/>
              </p:nvSpPr>
              <p:spPr>
                <a:xfrm>
                  <a:off x="5393704" y="2292572"/>
                  <a:ext cx="792300" cy="792600"/>
                </a:xfrm>
                <a:prstGeom prst="ellipse">
                  <a:avLst/>
                </a:prstGeom>
                <a:noFill/>
                <a:ln w="28575" cap="flat" cmpd="sng">
                  <a:solidFill>
                    <a:srgbClr val="BAC8D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6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  <a:ea typeface="+mn-ea"/>
                  </a:endParaRPr>
                </a:p>
              </p:txBody>
            </p:sp>
            <p:sp>
              <p:nvSpPr>
                <p:cNvPr id="29" name="Google Shape;5488;p74">
                  <a:extLst>
                    <a:ext uri="{FF2B5EF4-FFF2-40B4-BE49-F238E27FC236}">
                      <a16:creationId xmlns:a16="http://schemas.microsoft.com/office/drawing/2014/main" id="{0BAE779E-422A-48DB-BD93-C2D67584443B}"/>
                    </a:ext>
                  </a:extLst>
                </p:cNvPr>
                <p:cNvSpPr/>
                <p:nvPr/>
              </p:nvSpPr>
              <p:spPr>
                <a:xfrm>
                  <a:off x="5494936" y="2393814"/>
                  <a:ext cx="590100" cy="590100"/>
                </a:xfrm>
                <a:prstGeom prst="ellipse">
                  <a:avLst/>
                </a:prstGeom>
                <a:solidFill>
                  <a:srgbClr val="CCCC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6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  <a:ea typeface="+mn-ea"/>
                  </a:endParaRPr>
                </a:p>
              </p:txBody>
            </p:sp>
          </p:grpSp>
          <p:grpSp>
            <p:nvGrpSpPr>
              <p:cNvPr id="23" name="Google Shape;5490;p74">
                <a:extLst>
                  <a:ext uri="{FF2B5EF4-FFF2-40B4-BE49-F238E27FC236}">
                    <a16:creationId xmlns:a16="http://schemas.microsoft.com/office/drawing/2014/main" id="{A5EA28CE-CBC2-4A5B-8961-DB65F33B377E}"/>
                  </a:ext>
                </a:extLst>
              </p:cNvPr>
              <p:cNvGrpSpPr/>
              <p:nvPr/>
            </p:nvGrpSpPr>
            <p:grpSpPr>
              <a:xfrm>
                <a:off x="4884287" y="2440252"/>
                <a:ext cx="225647" cy="296532"/>
                <a:chOff x="6999166" y="2292572"/>
                <a:chExt cx="792300" cy="1041192"/>
              </a:xfrm>
            </p:grpSpPr>
            <p:cxnSp>
              <p:nvCxnSpPr>
                <p:cNvPr id="24" name="Google Shape;5491;p74">
                  <a:extLst>
                    <a:ext uri="{FF2B5EF4-FFF2-40B4-BE49-F238E27FC236}">
                      <a16:creationId xmlns:a16="http://schemas.microsoft.com/office/drawing/2014/main" id="{8E883490-B462-49F0-8A19-1EC30A53A320}"/>
                    </a:ext>
                  </a:extLst>
                </p:cNvPr>
                <p:cNvCxnSpPr/>
                <p:nvPr/>
              </p:nvCxnSpPr>
              <p:spPr>
                <a:xfrm>
                  <a:off x="7395553" y="2983964"/>
                  <a:ext cx="0" cy="3498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435D74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25" name="Google Shape;5478;p74">
                  <a:extLst>
                    <a:ext uri="{FF2B5EF4-FFF2-40B4-BE49-F238E27FC236}">
                      <a16:creationId xmlns:a16="http://schemas.microsoft.com/office/drawing/2014/main" id="{CE7F98A0-3A05-442B-B3F3-CE946334CAB3}"/>
                    </a:ext>
                  </a:extLst>
                </p:cNvPr>
                <p:cNvSpPr/>
                <p:nvPr/>
              </p:nvSpPr>
              <p:spPr>
                <a:xfrm>
                  <a:off x="6999166" y="2292572"/>
                  <a:ext cx="792300" cy="792600"/>
                </a:xfrm>
                <a:prstGeom prst="ellipse">
                  <a:avLst/>
                </a:prstGeom>
                <a:noFill/>
                <a:ln w="28575" cap="flat" cmpd="sng">
                  <a:solidFill>
                    <a:srgbClr val="BAC8D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6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  <a:ea typeface="+mn-ea"/>
                  </a:endParaRPr>
                </a:p>
              </p:txBody>
            </p:sp>
            <p:sp>
              <p:nvSpPr>
                <p:cNvPr id="26" name="Google Shape;5492;p74">
                  <a:extLst>
                    <a:ext uri="{FF2B5EF4-FFF2-40B4-BE49-F238E27FC236}">
                      <a16:creationId xmlns:a16="http://schemas.microsoft.com/office/drawing/2014/main" id="{8933D8E4-1145-4FD8-85B8-B3E6CD6D8F78}"/>
                    </a:ext>
                  </a:extLst>
                </p:cNvPr>
                <p:cNvSpPr/>
                <p:nvPr/>
              </p:nvSpPr>
              <p:spPr>
                <a:xfrm>
                  <a:off x="7100398" y="2393814"/>
                  <a:ext cx="590100" cy="590100"/>
                </a:xfrm>
                <a:prstGeom prst="ellipse">
                  <a:avLst/>
                </a:prstGeom>
                <a:solidFill>
                  <a:srgbClr val="CC99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6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  <a:ea typeface="+mn-ea"/>
                  </a:endParaRPr>
                </a:p>
              </p:txBody>
            </p:sp>
          </p:grpSp>
        </p:grp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5884672B-19EC-4008-8DE1-F907270B050C}"/>
                </a:ext>
              </a:extLst>
            </p:cNvPr>
            <p:cNvSpPr txBox="1"/>
            <p:nvPr/>
          </p:nvSpPr>
          <p:spPr>
            <a:xfrm>
              <a:off x="1447935" y="3854146"/>
              <a:ext cx="425002" cy="352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H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1</a:t>
              </a:r>
              <a:endPara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024F968B-CB4B-41DC-A271-A728D509AF3E}"/>
                </a:ext>
              </a:extLst>
            </p:cNvPr>
            <p:cNvSpPr txBox="1"/>
            <p:nvPr/>
          </p:nvSpPr>
          <p:spPr>
            <a:xfrm>
              <a:off x="3932398" y="3812231"/>
              <a:ext cx="425002" cy="352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H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2</a:t>
              </a:r>
              <a:endPara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A5876D52-DC41-4DFA-8129-7EAA1F62B9F8}"/>
                </a:ext>
              </a:extLst>
            </p:cNvPr>
            <p:cNvSpPr txBox="1"/>
            <p:nvPr/>
          </p:nvSpPr>
          <p:spPr>
            <a:xfrm>
              <a:off x="6425934" y="3867659"/>
              <a:ext cx="412029" cy="352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H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3</a:t>
              </a:r>
              <a:endPara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3C9A8439-82E8-4232-B902-EF19F7D8B41B}"/>
                </a:ext>
              </a:extLst>
            </p:cNvPr>
            <p:cNvSpPr txBox="1"/>
            <p:nvPr/>
          </p:nvSpPr>
          <p:spPr>
            <a:xfrm>
              <a:off x="8855323" y="3821281"/>
              <a:ext cx="425002" cy="352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H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4</a:t>
              </a:r>
              <a:endPara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6" name="Google Shape;5481;p74">
              <a:extLst>
                <a:ext uri="{FF2B5EF4-FFF2-40B4-BE49-F238E27FC236}">
                  <a16:creationId xmlns:a16="http://schemas.microsoft.com/office/drawing/2014/main" id="{0EB309EB-3690-4BA3-9E3D-77A82404EBA4}"/>
                </a:ext>
              </a:extLst>
            </p:cNvPr>
            <p:cNvSpPr/>
            <p:nvPr/>
          </p:nvSpPr>
          <p:spPr>
            <a:xfrm>
              <a:off x="10625070" y="3748171"/>
              <a:ext cx="984133" cy="700642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</a:endParaRPr>
            </a:p>
          </p:txBody>
        </p:sp>
        <p:sp>
          <p:nvSpPr>
            <p:cNvPr id="17" name="Google Shape;5477;p74">
              <a:extLst>
                <a:ext uri="{FF2B5EF4-FFF2-40B4-BE49-F238E27FC236}">
                  <a16:creationId xmlns:a16="http://schemas.microsoft.com/office/drawing/2014/main" id="{C2F72335-D7F0-48D9-94DB-AA8D5BA0D45C}"/>
                </a:ext>
              </a:extLst>
            </p:cNvPr>
            <p:cNvSpPr/>
            <p:nvPr/>
          </p:nvSpPr>
          <p:spPr>
            <a:xfrm>
              <a:off x="10436472" y="3614439"/>
              <a:ext cx="1321350" cy="941075"/>
            </a:xfrm>
            <a:prstGeom prst="ellipse">
              <a:avLst/>
            </a:prstGeom>
            <a:noFill/>
            <a:ln w="2857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</a:endParaRPr>
            </a:p>
          </p:txBody>
        </p:sp>
        <p:cxnSp>
          <p:nvCxnSpPr>
            <p:cNvPr id="18" name="Google Shape;5491;p74">
              <a:extLst>
                <a:ext uri="{FF2B5EF4-FFF2-40B4-BE49-F238E27FC236}">
                  <a16:creationId xmlns:a16="http://schemas.microsoft.com/office/drawing/2014/main" id="{DC67C57F-0F91-4AE7-A704-71A02BFC346E}"/>
                </a:ext>
              </a:extLst>
            </p:cNvPr>
            <p:cNvCxnSpPr/>
            <p:nvPr/>
          </p:nvCxnSpPr>
          <p:spPr>
            <a:xfrm>
              <a:off x="11057828" y="3332843"/>
              <a:ext cx="0" cy="415328"/>
            </a:xfrm>
            <a:prstGeom prst="straightConnector1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CDCF16E-B83B-4FA2-B87A-C538DA6FFAC6}"/>
              </a:ext>
            </a:extLst>
          </p:cNvPr>
          <p:cNvSpPr txBox="1"/>
          <p:nvPr/>
        </p:nvSpPr>
        <p:spPr>
          <a:xfrm>
            <a:off x="7986392" y="2747638"/>
            <a:ext cx="425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s-HN" sz="2000" b="1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5</a:t>
            </a:r>
            <a:endParaRPr lang="es-MX" sz="2000" b="1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E338E63B-C6E6-42D3-8E8E-ACE329D432A4}"/>
              </a:ext>
            </a:extLst>
          </p:cNvPr>
          <p:cNvSpPr/>
          <p:nvPr/>
        </p:nvSpPr>
        <p:spPr>
          <a:xfrm>
            <a:off x="2042040" y="3690201"/>
            <a:ext cx="19127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s-MX" sz="1600" dirty="0">
                <a:solidFill>
                  <a:srgbClr val="222222"/>
                </a:solidFill>
                <a:latin typeface="+mj-lt"/>
                <a:ea typeface="+mn-ea"/>
                <a:cs typeface="+mn-cs"/>
              </a:rPr>
              <a:t>Elaborar y formular preguntas pertinentes</a:t>
            </a:r>
            <a:endParaRPr lang="es-MX" sz="1600" dirty="0">
              <a:solidFill>
                <a:sysClr val="windowText" lastClr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F5FF771-1A77-4A44-9BEA-DEFBAAA95C73}"/>
              </a:ext>
            </a:extLst>
          </p:cNvPr>
          <p:cNvSpPr/>
          <p:nvPr/>
        </p:nvSpPr>
        <p:spPr>
          <a:xfrm>
            <a:off x="3735862" y="1421894"/>
            <a:ext cx="20287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s-MX" sz="1600" kern="1200" dirty="0">
                <a:solidFill>
                  <a:srgbClr val="222222"/>
                </a:solidFill>
                <a:latin typeface="+mj-lt"/>
                <a:ea typeface="+mn-ea"/>
                <a:cs typeface="+mn-cs"/>
              </a:rPr>
              <a:t>Obtener respuestas de las fuentes indicadas</a:t>
            </a:r>
            <a:endParaRPr lang="es-MX" sz="1600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E6BE99E4-F1A4-41A8-AFF1-85C933EF4E7B}"/>
              </a:ext>
            </a:extLst>
          </p:cNvPr>
          <p:cNvSpPr/>
          <p:nvPr/>
        </p:nvSpPr>
        <p:spPr>
          <a:xfrm>
            <a:off x="5532126" y="3625882"/>
            <a:ext cx="21674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s-MX" sz="1600" kern="1200" dirty="0">
                <a:solidFill>
                  <a:srgbClr val="222222"/>
                </a:solidFill>
                <a:latin typeface="+mj-lt"/>
                <a:ea typeface="+mn-ea"/>
                <a:cs typeface="+mn-cs"/>
              </a:rPr>
              <a:t>Analizar, estudiar los datos recabados, formulando conclusiones </a:t>
            </a:r>
            <a:endParaRPr lang="es-MX" sz="1600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5E42C7DA-0C47-429C-9EC4-952AE9B6554A}"/>
              </a:ext>
            </a:extLst>
          </p:cNvPr>
          <p:cNvSpPr/>
          <p:nvPr/>
        </p:nvSpPr>
        <p:spPr>
          <a:xfrm>
            <a:off x="7167932" y="1513050"/>
            <a:ext cx="177256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Tx/>
              <a:buFontTx/>
              <a:buNone/>
            </a:pPr>
            <a:r>
              <a:rPr lang="es-MX" sz="1600" kern="1200" dirty="0">
                <a:solidFill>
                  <a:srgbClr val="222222"/>
                </a:solidFill>
                <a:latin typeface="+mj-lt"/>
                <a:ea typeface="+mn-ea"/>
                <a:cs typeface="+mn-cs"/>
              </a:rPr>
              <a:t>Actuar en base a lo aprendido en la evaluación.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CF6DB8DD-4A81-4A0E-8817-DEC2AFFD5C09}"/>
              </a:ext>
            </a:extLst>
          </p:cNvPr>
          <p:cNvSpPr/>
          <p:nvPr/>
        </p:nvSpPr>
        <p:spPr>
          <a:xfrm>
            <a:off x="3829650" y="4799709"/>
            <a:ext cx="6075543" cy="202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07000"/>
              </a:lnSpc>
              <a:spcAft>
                <a:spcPts val="800"/>
              </a:spcAft>
              <a:buClrTx/>
              <a:buFontTx/>
              <a:buNone/>
            </a:pPr>
            <a:r>
              <a:rPr lang="es-HN" sz="700" i="1" kern="12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Palatino-Italic"/>
              </a:rPr>
              <a:t>Fuentes: </a:t>
            </a:r>
            <a:r>
              <a:rPr lang="es-HN" sz="700" kern="12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Palatino-Roman"/>
              </a:rPr>
              <a:t>Sarah del Tufo, “</a:t>
            </a:r>
            <a:r>
              <a:rPr lang="es-HN" sz="700" kern="1200" dirty="0" err="1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Palatino-Roman"/>
              </a:rPr>
              <a:t>What</a:t>
            </a:r>
            <a:r>
              <a:rPr lang="es-HN" sz="700" kern="12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Palatino-Roman"/>
              </a:rPr>
              <a:t> </a:t>
            </a:r>
            <a:r>
              <a:rPr lang="es-HN" sz="700" kern="1200" dirty="0" err="1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Palatino-Roman"/>
              </a:rPr>
              <a:t>is</a:t>
            </a:r>
            <a:r>
              <a:rPr lang="es-HN" sz="700" kern="12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Palatino-Roman"/>
              </a:rPr>
              <a:t> </a:t>
            </a:r>
            <a:r>
              <a:rPr lang="es-HN" sz="700" kern="1200" dirty="0" err="1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Palatino-Roman"/>
              </a:rPr>
              <a:t>evaluation</a:t>
            </a:r>
            <a:r>
              <a:rPr lang="es-HN" sz="700" kern="12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Palatino-Roman"/>
              </a:rPr>
              <a:t>?”, 13 de marzo de 2002. Puede consultarse en </a:t>
            </a:r>
            <a:r>
              <a:rPr lang="es-HN" sz="700" u="sng" kern="12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Palatino-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www.evaluationtrust.org/evaluation/evaluate</a:t>
            </a:r>
            <a:endParaRPr lang="es-HN" sz="2800" kern="1200" dirty="0">
              <a:solidFill>
                <a:prstClr val="black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479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E30075-6DE2-D9AD-04F8-2674D7BD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195" y="247251"/>
            <a:ext cx="1018120" cy="719390"/>
          </a:xfrm>
          <a:prstGeom prst="rect">
            <a:avLst/>
          </a:prstGeom>
        </p:spPr>
      </p:pic>
      <p:grpSp>
        <p:nvGrpSpPr>
          <p:cNvPr id="6" name="Google Shape;6630;p77">
            <a:extLst>
              <a:ext uri="{FF2B5EF4-FFF2-40B4-BE49-F238E27FC236}">
                <a16:creationId xmlns:a16="http://schemas.microsoft.com/office/drawing/2014/main" id="{363CF1E0-0AC7-4C1F-A28A-B2EC996FF501}"/>
              </a:ext>
            </a:extLst>
          </p:cNvPr>
          <p:cNvGrpSpPr/>
          <p:nvPr/>
        </p:nvGrpSpPr>
        <p:grpSpPr>
          <a:xfrm flipH="1">
            <a:off x="1380540" y="1371504"/>
            <a:ext cx="6382509" cy="3115784"/>
            <a:chOff x="4351379" y="3826112"/>
            <a:chExt cx="1281600" cy="487927"/>
          </a:xfrm>
        </p:grpSpPr>
        <p:sp>
          <p:nvSpPr>
            <p:cNvPr id="9" name="Google Shape;6632;p77">
              <a:extLst>
                <a:ext uri="{FF2B5EF4-FFF2-40B4-BE49-F238E27FC236}">
                  <a16:creationId xmlns:a16="http://schemas.microsoft.com/office/drawing/2014/main" id="{0253DC98-9CE1-4A74-AD8E-D8330DF3D062}"/>
                </a:ext>
              </a:extLst>
            </p:cNvPr>
            <p:cNvSpPr/>
            <p:nvPr/>
          </p:nvSpPr>
          <p:spPr>
            <a:xfrm rot="10800000">
              <a:off x="4351379" y="4169536"/>
              <a:ext cx="1281600" cy="144503"/>
            </a:xfrm>
            <a:prstGeom prst="rect">
              <a:avLst/>
            </a:pr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200" kern="0">
                <a:solidFill>
                  <a:srgbClr val="000000"/>
                </a:solidFill>
                <a:latin typeface="+mj-lt"/>
                <a:cs typeface="Arial"/>
                <a:sym typeface="Arial"/>
              </a:endParaRPr>
            </a:p>
          </p:txBody>
        </p:sp>
        <p:sp>
          <p:nvSpPr>
            <p:cNvPr id="10" name="Google Shape;6635;p77">
              <a:extLst>
                <a:ext uri="{FF2B5EF4-FFF2-40B4-BE49-F238E27FC236}">
                  <a16:creationId xmlns:a16="http://schemas.microsoft.com/office/drawing/2014/main" id="{1B295C8A-D8BF-4482-9273-C2DA67560336}"/>
                </a:ext>
              </a:extLst>
            </p:cNvPr>
            <p:cNvSpPr/>
            <p:nvPr/>
          </p:nvSpPr>
          <p:spPr>
            <a:xfrm rot="10800000">
              <a:off x="4471829" y="4007738"/>
              <a:ext cx="1040700" cy="1248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200" kern="0">
                <a:solidFill>
                  <a:srgbClr val="000000"/>
                </a:solidFill>
                <a:latin typeface="+mj-lt"/>
                <a:cs typeface="Arial"/>
                <a:sym typeface="Arial"/>
              </a:endParaRPr>
            </a:p>
          </p:txBody>
        </p:sp>
        <p:sp>
          <p:nvSpPr>
            <p:cNvPr id="11" name="Google Shape;6638;p77">
              <a:extLst>
                <a:ext uri="{FF2B5EF4-FFF2-40B4-BE49-F238E27FC236}">
                  <a16:creationId xmlns:a16="http://schemas.microsoft.com/office/drawing/2014/main" id="{AAE4321C-89C7-46A6-9C97-00CFD9405BD3}"/>
                </a:ext>
              </a:extLst>
            </p:cNvPr>
            <p:cNvSpPr/>
            <p:nvPr/>
          </p:nvSpPr>
          <p:spPr>
            <a:xfrm rot="10800000">
              <a:off x="4618679" y="3826112"/>
              <a:ext cx="747000" cy="15270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200" kern="0">
                <a:solidFill>
                  <a:srgbClr val="000000"/>
                </a:solidFill>
                <a:latin typeface="+mj-lt"/>
                <a:cs typeface="Arial"/>
                <a:sym typeface="Arial"/>
              </a:endParaRPr>
            </a:p>
          </p:txBody>
        </p:sp>
      </p:grp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CEEC8CF-2415-4528-9952-AB5E1CEF08F2}"/>
              </a:ext>
            </a:extLst>
          </p:cNvPr>
          <p:cNvSpPr/>
          <p:nvPr/>
        </p:nvSpPr>
        <p:spPr>
          <a:xfrm>
            <a:off x="657034" y="394580"/>
            <a:ext cx="7386161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s-MX" sz="2400" b="1" dirty="0">
                <a:solidFill>
                  <a:srgbClr val="002060"/>
                </a:solidFill>
                <a:latin typeface="+mj-lt"/>
              </a:rPr>
              <a:t>Otras ventajas de la Evaluación en Derechos Humanos: </a:t>
            </a:r>
          </a:p>
        </p:txBody>
      </p:sp>
      <p:sp>
        <p:nvSpPr>
          <p:cNvPr id="13" name="Google Shape;62;p5">
            <a:extLst>
              <a:ext uri="{FF2B5EF4-FFF2-40B4-BE49-F238E27FC236}">
                <a16:creationId xmlns:a16="http://schemas.microsoft.com/office/drawing/2014/main" id="{677F310A-93D1-4DC1-9D3B-6E8C4C274749}"/>
              </a:ext>
            </a:extLst>
          </p:cNvPr>
          <p:cNvSpPr txBox="1"/>
          <p:nvPr/>
        </p:nvSpPr>
        <p:spPr>
          <a:xfrm>
            <a:off x="2128396" y="3789521"/>
            <a:ext cx="5088334" cy="472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es-MX" sz="2000" b="1" kern="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Justifica la labor que realizamos.</a:t>
            </a:r>
          </a:p>
        </p:txBody>
      </p:sp>
      <p:sp>
        <p:nvSpPr>
          <p:cNvPr id="14" name="Google Shape;62;p5">
            <a:extLst>
              <a:ext uri="{FF2B5EF4-FFF2-40B4-BE49-F238E27FC236}">
                <a16:creationId xmlns:a16="http://schemas.microsoft.com/office/drawing/2014/main" id="{D434ED19-06CB-47E7-B86B-B26E59216302}"/>
              </a:ext>
            </a:extLst>
          </p:cNvPr>
          <p:cNvSpPr txBox="1"/>
          <p:nvPr/>
        </p:nvSpPr>
        <p:spPr>
          <a:xfrm>
            <a:off x="2711724" y="1436453"/>
            <a:ext cx="3720142" cy="797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es-MX" sz="1600" b="1" kern="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Nos ayuda a asegurarnos que nuestras estrategias y metodologías son las más adecuadas.</a:t>
            </a:r>
          </a:p>
        </p:txBody>
      </p:sp>
      <p:sp>
        <p:nvSpPr>
          <p:cNvPr id="15" name="Google Shape;62;p5">
            <a:extLst>
              <a:ext uri="{FF2B5EF4-FFF2-40B4-BE49-F238E27FC236}">
                <a16:creationId xmlns:a16="http://schemas.microsoft.com/office/drawing/2014/main" id="{64CB866F-49F3-4702-9BDB-E1B9FC1866EB}"/>
              </a:ext>
            </a:extLst>
          </p:cNvPr>
          <p:cNvSpPr txBox="1"/>
          <p:nvPr/>
        </p:nvSpPr>
        <p:spPr>
          <a:xfrm>
            <a:off x="2518161" y="2582257"/>
            <a:ext cx="4107348" cy="67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es-MX" sz="1800" b="1" kern="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Proporciona elementos para planificar futuras acciones de EDH. </a:t>
            </a:r>
          </a:p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es-MX" sz="1200" b="1" kern="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5378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E30075-6DE2-D9AD-04F8-2674D7BD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195" y="247251"/>
            <a:ext cx="1018120" cy="719390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367BD813-4AEB-40F4-A86B-3D0EC76C0DDC}"/>
              </a:ext>
            </a:extLst>
          </p:cNvPr>
          <p:cNvSpPr txBox="1">
            <a:spLocks noChangeArrowheads="1"/>
          </p:cNvSpPr>
          <p:nvPr/>
        </p:nvSpPr>
        <p:spPr>
          <a:xfrm>
            <a:off x="1443038" y="804863"/>
            <a:ext cx="6572250" cy="104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buClrTx/>
              <a:buFontTx/>
              <a:defRPr/>
            </a:pPr>
            <a:endParaRPr lang="es-ES" altLang="es-HN" sz="2800" dirty="0">
              <a:latin typeface="Cooper Black" panose="0208090404030B0204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54726C1-E40C-4242-BD60-81674C347438}"/>
              </a:ext>
            </a:extLst>
          </p:cNvPr>
          <p:cNvSpPr/>
          <p:nvPr/>
        </p:nvSpPr>
        <p:spPr>
          <a:xfrm>
            <a:off x="608481" y="532676"/>
            <a:ext cx="6769807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s-MX" sz="2800" b="1" dirty="0">
                <a:solidFill>
                  <a:srgbClr val="002060"/>
                </a:solidFill>
                <a:latin typeface="+mj-lt"/>
              </a:rPr>
              <a:t>Evaluar la Educación en Derechos Humanos es importante para: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F0901280-9FA5-4A7F-BE62-7C7FC7364697}"/>
              </a:ext>
            </a:extLst>
          </p:cNvPr>
          <p:cNvSpPr txBox="1">
            <a:spLocks/>
          </p:cNvSpPr>
          <p:nvPr/>
        </p:nvSpPr>
        <p:spPr>
          <a:xfrm>
            <a:off x="979912" y="1238828"/>
            <a:ext cx="7555607" cy="34767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HN" sz="1900" dirty="0">
              <a:solidFill>
                <a:srgbClr val="00B0F0"/>
              </a:solidFill>
              <a:latin typeface="+mj-lt"/>
            </a:endParaRPr>
          </a:p>
          <a:p>
            <a:pPr marL="342900" indent="-3429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HN" sz="2200" dirty="0">
                <a:solidFill>
                  <a:srgbClr val="0070C0"/>
                </a:solidFill>
                <a:latin typeface="+mj-lt"/>
              </a:rPr>
              <a:t>Mejorar nuestra eficacia (¿han aprendido, hay cambios?)</a:t>
            </a:r>
          </a:p>
          <a:p>
            <a:pPr marL="342900" indent="-3429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HN" sz="2200" dirty="0">
                <a:solidFill>
                  <a:srgbClr val="0070C0"/>
                </a:solidFill>
                <a:latin typeface="+mj-lt"/>
              </a:rPr>
              <a:t>Responsabilizarnos (rendir cuentas)</a:t>
            </a:r>
          </a:p>
          <a:p>
            <a:pPr marL="342900" indent="-3429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HN" sz="2200" dirty="0">
                <a:solidFill>
                  <a:srgbClr val="0070C0"/>
                </a:solidFill>
                <a:latin typeface="+mj-lt"/>
              </a:rPr>
              <a:t>Intercambiar experiencias (contribuir al conocimiento existente)</a:t>
            </a:r>
          </a:p>
          <a:p>
            <a:pPr marL="342900" indent="-3429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HN" sz="2200" dirty="0">
                <a:solidFill>
                  <a:srgbClr val="0070C0"/>
                </a:solidFill>
                <a:latin typeface="+mj-lt"/>
              </a:rPr>
              <a:t>Mantenernos motivados (motivo de orgullo personal y colectivo al saber que la formación da resultado)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s-HN" sz="2000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76404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E30075-6DE2-D9AD-04F8-2674D7BD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195" y="247251"/>
            <a:ext cx="1018120" cy="71939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694FD7A6-3962-4E37-A882-B32C2DC8BE79}"/>
              </a:ext>
            </a:extLst>
          </p:cNvPr>
          <p:cNvSpPr/>
          <p:nvPr/>
        </p:nvSpPr>
        <p:spPr>
          <a:xfrm>
            <a:off x="1727909" y="469671"/>
            <a:ext cx="5688182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s-MX" sz="2400" b="1" dirty="0">
                <a:solidFill>
                  <a:srgbClr val="002060"/>
                </a:solidFill>
                <a:latin typeface="+mj-lt"/>
              </a:rPr>
              <a:t>Características de una buena evaluación: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E06237C-1384-4124-A962-E50CB35D1284}"/>
              </a:ext>
            </a:extLst>
          </p:cNvPr>
          <p:cNvSpPr/>
          <p:nvPr/>
        </p:nvSpPr>
        <p:spPr>
          <a:xfrm>
            <a:off x="492281" y="1230650"/>
            <a:ext cx="3709116" cy="2523768"/>
          </a:xfrm>
          <a:prstGeom prst="rect">
            <a:avLst/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ctr"/>
            <a:endParaRPr lang="es-MX" sz="2000" dirty="0"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+mj-lt"/>
              </a:rPr>
              <a:t>Propósito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+mj-lt"/>
              </a:rPr>
              <a:t>Encaminada a la acción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+mj-lt"/>
              </a:rPr>
              <a:t>Sentido práctico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+mj-lt"/>
              </a:rPr>
              <a:t>Participativa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+mj-lt"/>
              </a:rPr>
              <a:t>Sentido autocrítico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+mj-lt"/>
              </a:rPr>
              <a:t>Enfoque no disciplinario</a:t>
            </a:r>
          </a:p>
          <a:p>
            <a:pPr algn="ctr"/>
            <a:r>
              <a:rPr lang="es-MX" dirty="0">
                <a:latin typeface="+mj-lt"/>
              </a:rPr>
              <a:t>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CC0C87E-A784-4C50-9BDC-97650F35A53E}"/>
              </a:ext>
            </a:extLst>
          </p:cNvPr>
          <p:cNvSpPr/>
          <p:nvPr/>
        </p:nvSpPr>
        <p:spPr>
          <a:xfrm>
            <a:off x="4439947" y="1215261"/>
            <a:ext cx="4211772" cy="2554545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 algn="ctr"/>
            <a:endParaRPr lang="es-MX" sz="2000" dirty="0"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+mj-lt"/>
              </a:rPr>
              <a:t>Veraz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+mj-lt"/>
              </a:rPr>
              <a:t>Precisa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+mj-lt"/>
              </a:rPr>
              <a:t>Orientada al futuro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+mj-lt"/>
              </a:rPr>
              <a:t>Con procedimientos eficaces para presentación de informes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+mj-lt"/>
              </a:rPr>
              <a:t>Ética y democrática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latin typeface="+mj-lt"/>
              </a:rPr>
              <a:t>Atenta a las cuestiones de género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DA3F55A-B379-4CF2-9FDE-AE6F86F33A9B}"/>
              </a:ext>
            </a:extLst>
          </p:cNvPr>
          <p:cNvSpPr/>
          <p:nvPr/>
        </p:nvSpPr>
        <p:spPr>
          <a:xfrm>
            <a:off x="969090" y="4090664"/>
            <a:ext cx="69417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dirty="0">
                <a:latin typeface="+mj-lt"/>
              </a:rPr>
              <a:t>NO EXISTE UNA FORMA UNICA DE EVALUAR LA EDH.</a:t>
            </a:r>
          </a:p>
        </p:txBody>
      </p:sp>
    </p:spTree>
    <p:extLst>
      <p:ext uri="{BB962C8B-B14F-4D97-AF65-F5344CB8AC3E}">
        <p14:creationId xmlns:p14="http://schemas.microsoft.com/office/powerpoint/2010/main" val="1948115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E30075-6DE2-D9AD-04F8-2674D7BD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195" y="247251"/>
            <a:ext cx="1018120" cy="71939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91BEA07-DF6C-4E4F-848E-1D3E8D2D300F}"/>
              </a:ext>
            </a:extLst>
          </p:cNvPr>
          <p:cNvSpPr/>
          <p:nvPr/>
        </p:nvSpPr>
        <p:spPr>
          <a:xfrm>
            <a:off x="539793" y="366880"/>
            <a:ext cx="7503402" cy="481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s-MX" sz="2800" b="1" dirty="0">
                <a:solidFill>
                  <a:srgbClr val="002060"/>
                </a:solidFill>
                <a:latin typeface="+mj-lt"/>
              </a:rPr>
              <a:t>Modelos de evaluación educativa para la EDH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B5B406F8-E2E8-4118-BF34-87EFACBCDF7D}"/>
              </a:ext>
            </a:extLst>
          </p:cNvPr>
          <p:cNvSpPr txBox="1">
            <a:spLocks/>
          </p:cNvSpPr>
          <p:nvPr/>
        </p:nvSpPr>
        <p:spPr>
          <a:xfrm>
            <a:off x="2318196" y="2233330"/>
            <a:ext cx="7555607" cy="3476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HN" sz="2000" dirty="0">
              <a:solidFill>
                <a:srgbClr val="00B0F0"/>
              </a:solidFill>
              <a:latin typeface="+mj-lt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s-HN" sz="2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094C43C3-AC66-4973-8B12-BA81D5700658}"/>
              </a:ext>
            </a:extLst>
          </p:cNvPr>
          <p:cNvSpPr txBox="1">
            <a:spLocks/>
          </p:cNvSpPr>
          <p:nvPr/>
        </p:nvSpPr>
        <p:spPr>
          <a:xfrm>
            <a:off x="298150" y="1227131"/>
            <a:ext cx="4077921" cy="330932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Wingdings" pitchFamily="2" charset="2"/>
              <a:buNone/>
            </a:pPr>
            <a:r>
              <a:rPr lang="es-HN" sz="2800" b="1" dirty="0">
                <a:latin typeface="+mj-lt"/>
              </a:rPr>
              <a:t> El ciclo de la mejora continua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HN" b="1" dirty="0">
                <a:latin typeface="+mj-lt"/>
              </a:rPr>
              <a:t>El modelo del ciclo de la mejora continua </a:t>
            </a:r>
            <a:r>
              <a:rPr lang="es-HN" dirty="0">
                <a:latin typeface="+mj-lt"/>
              </a:rPr>
              <a:t>nos ayuda a situar el proceso de evaluación en un contexto más amplio para diseñar nuestros programas y actividades de formación en derechos humanos (evaluación de necesidades de formación, evaluación formativa, evaluación </a:t>
            </a:r>
            <a:r>
              <a:rPr lang="es-HN" dirty="0" err="1">
                <a:latin typeface="+mj-lt"/>
              </a:rPr>
              <a:t>sumativa</a:t>
            </a:r>
            <a:r>
              <a:rPr lang="es-HN" dirty="0">
                <a:latin typeface="+mj-lt"/>
              </a:rPr>
              <a:t> y evaluación de transferencia e impacto)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C3D4CE1-5C34-4F4D-BA73-D3F439ECE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0" y="1226334"/>
            <a:ext cx="4284200" cy="347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03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E30075-6DE2-D9AD-04F8-2674D7BD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195" y="247251"/>
            <a:ext cx="1018120" cy="719390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367BD813-4AEB-40F4-A86B-3D0EC76C0DDC}"/>
              </a:ext>
            </a:extLst>
          </p:cNvPr>
          <p:cNvSpPr txBox="1">
            <a:spLocks noChangeArrowheads="1"/>
          </p:cNvSpPr>
          <p:nvPr/>
        </p:nvSpPr>
        <p:spPr>
          <a:xfrm>
            <a:off x="1443038" y="804863"/>
            <a:ext cx="6572250" cy="104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buClrTx/>
              <a:buFontTx/>
              <a:defRPr/>
            </a:pPr>
            <a:endParaRPr lang="es-ES" altLang="es-HN" sz="2800" dirty="0">
              <a:latin typeface="Cooper Black" panose="0208090404030B0204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9352A4D-6C78-4133-9ACE-8656805C7E71}"/>
              </a:ext>
            </a:extLst>
          </p:cNvPr>
          <p:cNvSpPr/>
          <p:nvPr/>
        </p:nvSpPr>
        <p:spPr>
          <a:xfrm>
            <a:off x="298150" y="545593"/>
            <a:ext cx="8521522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s-MX" sz="2800" b="1" dirty="0">
                <a:solidFill>
                  <a:srgbClr val="002060"/>
                </a:solidFill>
                <a:latin typeface="+mj-lt"/>
              </a:rPr>
              <a:t>Modelos de evaluación educativa para la EDH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F995868D-8CE2-4A99-A22F-AF3D20DD2127}"/>
              </a:ext>
            </a:extLst>
          </p:cNvPr>
          <p:cNvSpPr txBox="1">
            <a:spLocks/>
          </p:cNvSpPr>
          <p:nvPr/>
        </p:nvSpPr>
        <p:spPr>
          <a:xfrm>
            <a:off x="539662" y="1131942"/>
            <a:ext cx="7901585" cy="1006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HN" sz="1800" b="1" dirty="0">
                <a:latin typeface="+mj-lt"/>
              </a:rPr>
              <a:t> </a:t>
            </a:r>
            <a:r>
              <a:rPr lang="es-MX" b="1" dirty="0">
                <a:latin typeface="+mj-lt"/>
              </a:rPr>
              <a:t>El modelo de </a:t>
            </a:r>
            <a:r>
              <a:rPr lang="es-MX" b="1" dirty="0" err="1">
                <a:latin typeface="+mj-lt"/>
              </a:rPr>
              <a:t>Kirkpatrick</a:t>
            </a:r>
            <a:r>
              <a:rPr lang="es-MX" b="1" dirty="0">
                <a:latin typeface="+mj-lt"/>
              </a:rPr>
              <a:t> (modelo de los cuatro niveles)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dirty="0">
                <a:latin typeface="+mj-lt"/>
              </a:rPr>
              <a:t>Nos propone un modelo práctico para evaluar las sesiones de capacitación y el aprendizaje logrado donde se valora: </a:t>
            </a:r>
          </a:p>
        </p:txBody>
      </p:sp>
      <p:sp>
        <p:nvSpPr>
          <p:cNvPr id="14" name="Chevron 2">
            <a:extLst>
              <a:ext uri="{FF2B5EF4-FFF2-40B4-BE49-F238E27FC236}">
                <a16:creationId xmlns:a16="http://schemas.microsoft.com/office/drawing/2014/main" id="{5E54DC7E-EC2B-4898-A4F2-066EC6FFD4C8}"/>
              </a:ext>
            </a:extLst>
          </p:cNvPr>
          <p:cNvSpPr/>
          <p:nvPr/>
        </p:nvSpPr>
        <p:spPr>
          <a:xfrm rot="5400000">
            <a:off x="594070" y="239524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C524594-48CB-4B44-8134-6C617BBD4178}"/>
              </a:ext>
            </a:extLst>
          </p:cNvPr>
          <p:cNvSpPr/>
          <p:nvPr/>
        </p:nvSpPr>
        <p:spPr>
          <a:xfrm>
            <a:off x="975546" y="2369020"/>
            <a:ext cx="7415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800" dirty="0">
                <a:solidFill>
                  <a:srgbClr val="002060"/>
                </a:solidFill>
                <a:latin typeface="+mj-lt"/>
              </a:rPr>
              <a:t>Reacción (qué pensaron y sintieron los educandos con lo aprendido)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D1BF2268-C0FF-4B44-986C-E239E2A90F6C}"/>
              </a:ext>
            </a:extLst>
          </p:cNvPr>
          <p:cNvSpPr/>
          <p:nvPr/>
        </p:nvSpPr>
        <p:spPr>
          <a:xfrm>
            <a:off x="974054" y="3031508"/>
            <a:ext cx="7622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800" dirty="0">
                <a:solidFill>
                  <a:srgbClr val="002060"/>
                </a:solidFill>
                <a:latin typeface="+mj-lt"/>
              </a:rPr>
              <a:t>Aprendizaje (incremento de conocimiento como resultado de la formación)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E18D4D4-2C6D-43C4-919A-2D2A3E79D0C5}"/>
              </a:ext>
            </a:extLst>
          </p:cNvPr>
          <p:cNvSpPr/>
          <p:nvPr/>
        </p:nvSpPr>
        <p:spPr>
          <a:xfrm>
            <a:off x="980548" y="3534526"/>
            <a:ext cx="8223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800" dirty="0">
                <a:solidFill>
                  <a:srgbClr val="002060"/>
                </a:solidFill>
                <a:latin typeface="+mj-lt"/>
              </a:rPr>
              <a:t>Comportamiento/transferencia (grado de alcance de la mejora en cuanto a comportamiento)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6CAB6EA-A206-4FA6-A913-F5F7561FF714}"/>
              </a:ext>
            </a:extLst>
          </p:cNvPr>
          <p:cNvSpPr/>
          <p:nvPr/>
        </p:nvSpPr>
        <p:spPr>
          <a:xfrm>
            <a:off x="980548" y="4294801"/>
            <a:ext cx="4756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800" dirty="0">
                <a:solidFill>
                  <a:srgbClr val="002060"/>
                </a:solidFill>
                <a:latin typeface="+mj-lt"/>
              </a:rPr>
              <a:t>Impacto (efectos del entorno socioeconómico)</a:t>
            </a:r>
          </a:p>
        </p:txBody>
      </p:sp>
      <p:sp>
        <p:nvSpPr>
          <p:cNvPr id="19" name="Chevron 2">
            <a:extLst>
              <a:ext uri="{FF2B5EF4-FFF2-40B4-BE49-F238E27FC236}">
                <a16:creationId xmlns:a16="http://schemas.microsoft.com/office/drawing/2014/main" id="{F91012B9-881C-4EA6-8052-89B3C4ED2B7B}"/>
              </a:ext>
            </a:extLst>
          </p:cNvPr>
          <p:cNvSpPr/>
          <p:nvPr/>
        </p:nvSpPr>
        <p:spPr>
          <a:xfrm rot="5400000">
            <a:off x="599154" y="3039188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Chevron 2">
            <a:extLst>
              <a:ext uri="{FF2B5EF4-FFF2-40B4-BE49-F238E27FC236}">
                <a16:creationId xmlns:a16="http://schemas.microsoft.com/office/drawing/2014/main" id="{434B2B8A-D7D7-4607-A2BE-905BE0C40545}"/>
              </a:ext>
            </a:extLst>
          </p:cNvPr>
          <p:cNvSpPr/>
          <p:nvPr/>
        </p:nvSpPr>
        <p:spPr>
          <a:xfrm rot="5400000">
            <a:off x="592660" y="4280093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Chevron 2">
            <a:extLst>
              <a:ext uri="{FF2B5EF4-FFF2-40B4-BE49-F238E27FC236}">
                <a16:creationId xmlns:a16="http://schemas.microsoft.com/office/drawing/2014/main" id="{F38CA9E0-AAA1-483F-B26F-4B212CD125F3}"/>
              </a:ext>
            </a:extLst>
          </p:cNvPr>
          <p:cNvSpPr/>
          <p:nvPr/>
        </p:nvSpPr>
        <p:spPr>
          <a:xfrm rot="5400000">
            <a:off x="599154" y="3629129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72209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A170513D-0760-4D8F-BB70-A940F1291A36}"/>
              </a:ext>
            </a:extLst>
          </p:cNvPr>
          <p:cNvGrpSpPr/>
          <p:nvPr/>
        </p:nvGrpSpPr>
        <p:grpSpPr>
          <a:xfrm>
            <a:off x="5177346" y="966641"/>
            <a:ext cx="3883969" cy="2863227"/>
            <a:chOff x="4330815" y="398137"/>
            <a:chExt cx="3071090" cy="2001612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17FFBDE4-AF4B-404C-9D8E-50F8E27F29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572" r="8202"/>
            <a:stretch/>
          </p:blipFill>
          <p:spPr>
            <a:xfrm>
              <a:off x="4330815" y="398137"/>
              <a:ext cx="3071090" cy="2001612"/>
            </a:xfrm>
            <a:prstGeom prst="rect">
              <a:avLst/>
            </a:prstGeom>
          </p:spPr>
        </p:pic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96F674DB-CF84-4F56-A2D9-2911FFBBDE37}"/>
                </a:ext>
              </a:extLst>
            </p:cNvPr>
            <p:cNvSpPr/>
            <p:nvPr/>
          </p:nvSpPr>
          <p:spPr>
            <a:xfrm>
              <a:off x="5354635" y="1350412"/>
              <a:ext cx="1073873" cy="10493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</p:grpSp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E30075-6DE2-D9AD-04F8-2674D7BDB8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3195" y="247251"/>
            <a:ext cx="1018120" cy="719390"/>
          </a:xfrm>
          <a:prstGeom prst="rect">
            <a:avLst/>
          </a:prstGeom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3E286E45-97C4-4B65-89FA-E0C98D586A57}"/>
              </a:ext>
            </a:extLst>
          </p:cNvPr>
          <p:cNvSpPr txBox="1">
            <a:spLocks/>
          </p:cNvSpPr>
          <p:nvPr/>
        </p:nvSpPr>
        <p:spPr>
          <a:xfrm>
            <a:off x="613854" y="632173"/>
            <a:ext cx="3251564" cy="668936"/>
          </a:xfrm>
          <a:prstGeom prst="rect">
            <a:avLst/>
          </a:prstGeom>
          <a:solidFill>
            <a:schemeClr val="accent1"/>
          </a:solidFill>
          <a:ln>
            <a:solidFill>
              <a:srgbClr val="99CB38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ctr">
              <a:buFont typeface="Nixie One"/>
              <a:buNone/>
            </a:pPr>
            <a:r>
              <a:rPr lang="es-MX" sz="2400" b="1" dirty="0">
                <a:solidFill>
                  <a:srgbClr val="002060"/>
                </a:solidFill>
                <a:latin typeface="+mj-lt"/>
              </a:rPr>
              <a:t>Nivel 1:  Reacciones</a:t>
            </a:r>
            <a:endParaRPr lang="es-HN" sz="11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E872EF8-7CA2-4F00-9C87-331C1C6CAC01}"/>
              </a:ext>
            </a:extLst>
          </p:cNvPr>
          <p:cNvSpPr/>
          <p:nvPr/>
        </p:nvSpPr>
        <p:spPr>
          <a:xfrm>
            <a:off x="613854" y="1635577"/>
            <a:ext cx="8354733" cy="2634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2060"/>
                </a:solidFill>
                <a:latin typeface="+mj-lt"/>
              </a:rPr>
              <a:t>Podemos evaluar a los educandos en base a:</a:t>
            </a:r>
          </a:p>
          <a:p>
            <a:pPr algn="just">
              <a:lnSpc>
                <a:spcPct val="150000"/>
              </a:lnSpc>
            </a:pPr>
            <a:r>
              <a:rPr lang="es-MX" sz="2000" dirty="0">
                <a:solidFill>
                  <a:srgbClr val="002060"/>
                </a:solidFill>
                <a:latin typeface="+mj-lt"/>
              </a:rPr>
              <a:t>• </a:t>
            </a:r>
            <a:r>
              <a:rPr lang="es-MX" sz="1800" dirty="0">
                <a:solidFill>
                  <a:srgbClr val="002060"/>
                </a:solidFill>
                <a:latin typeface="+mj-lt"/>
              </a:rPr>
              <a:t>Los sentimientos y las reacciones </a:t>
            </a:r>
          </a:p>
          <a:p>
            <a:pPr algn="just">
              <a:lnSpc>
                <a:spcPct val="150000"/>
              </a:lnSpc>
            </a:pPr>
            <a:r>
              <a:rPr lang="es-MX" sz="1800" dirty="0">
                <a:solidFill>
                  <a:srgbClr val="002060"/>
                </a:solidFill>
                <a:latin typeface="+mj-lt"/>
              </a:rPr>
              <a:t>• Sus actitudes hacia el contenido y el proceso</a:t>
            </a:r>
          </a:p>
          <a:p>
            <a:pPr algn="just">
              <a:lnSpc>
                <a:spcPct val="150000"/>
              </a:lnSpc>
            </a:pPr>
            <a:r>
              <a:rPr lang="es-MX" sz="1800" dirty="0">
                <a:solidFill>
                  <a:srgbClr val="002060"/>
                </a:solidFill>
                <a:latin typeface="+mj-lt"/>
              </a:rPr>
              <a:t>• Sus percepciones inmediatas </a:t>
            </a:r>
          </a:p>
          <a:p>
            <a:pPr algn="just">
              <a:lnSpc>
                <a:spcPct val="150000"/>
              </a:lnSpc>
            </a:pPr>
            <a:r>
              <a:rPr lang="es-MX" sz="1800" dirty="0">
                <a:solidFill>
                  <a:srgbClr val="002060"/>
                </a:solidFill>
                <a:latin typeface="+mj-lt"/>
              </a:rPr>
              <a:t>• Su grado de satisfacción </a:t>
            </a:r>
          </a:p>
          <a:p>
            <a:pPr algn="just">
              <a:lnSpc>
                <a:spcPct val="150000"/>
              </a:lnSpc>
            </a:pPr>
            <a:r>
              <a:rPr lang="es-MX" sz="1800" dirty="0">
                <a:solidFill>
                  <a:srgbClr val="002060"/>
                </a:solidFill>
                <a:latin typeface="+mj-lt"/>
              </a:rPr>
              <a:t>• Satisfacción en cuanto a los aspectos logísticos de la formación</a:t>
            </a:r>
          </a:p>
        </p:txBody>
      </p:sp>
    </p:spTree>
    <p:extLst>
      <p:ext uri="{BB962C8B-B14F-4D97-AF65-F5344CB8AC3E}">
        <p14:creationId xmlns:p14="http://schemas.microsoft.com/office/powerpoint/2010/main" val="1047522745"/>
      </p:ext>
    </p:extLst>
  </p:cSld>
  <p:clrMapOvr>
    <a:masterClrMapping/>
  </p:clrMapOvr>
</p:sld>
</file>

<file path=ppt/theme/theme1.xml><?xml version="1.0" encoding="utf-8"?>
<a:theme xmlns:a="http://schemas.openxmlformats.org/drawingml/2006/main" name="Warwick template">
  <a:themeElements>
    <a:clrScheme name="Verde amarill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3342</TotalTime>
  <Words>601</Words>
  <Application>Microsoft Office PowerPoint</Application>
  <PresentationFormat>Presentación en pantalla (16:9)</PresentationFormat>
  <Paragraphs>100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Wingdings</vt:lpstr>
      <vt:lpstr>Arial</vt:lpstr>
      <vt:lpstr>Book Antiqua</vt:lpstr>
      <vt:lpstr>Nixie One</vt:lpstr>
      <vt:lpstr>Candara</vt:lpstr>
      <vt:lpstr>Calibri</vt:lpstr>
      <vt:lpstr>Roboto Slab</vt:lpstr>
      <vt:lpstr>Cooper Black</vt:lpstr>
      <vt:lpstr>Warwick template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Derechos Humanos</dc:title>
  <dc:creator>Elsy</dc:creator>
  <cp:lastModifiedBy>EDUCACION</cp:lastModifiedBy>
  <cp:revision>179</cp:revision>
  <dcterms:modified xsi:type="dcterms:W3CDTF">2025-09-04T17:31:37Z</dcterms:modified>
</cp:coreProperties>
</file>