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85" r:id="rId3"/>
    <p:sldId id="258" r:id="rId4"/>
    <p:sldId id="261" r:id="rId5"/>
    <p:sldId id="257" r:id="rId6"/>
    <p:sldId id="286" r:id="rId7"/>
    <p:sldId id="264" r:id="rId8"/>
    <p:sldId id="259" r:id="rId9"/>
    <p:sldId id="268" r:id="rId10"/>
    <p:sldId id="267" r:id="rId11"/>
    <p:sldId id="262" r:id="rId12"/>
    <p:sldId id="263" r:id="rId13"/>
    <p:sldId id="288" r:id="rId14"/>
    <p:sldId id="273" r:id="rId15"/>
    <p:sldId id="276" r:id="rId16"/>
    <p:sldId id="279" r:id="rId17"/>
    <p:sldId id="287" r:id="rId18"/>
    <p:sldId id="266" r:id="rId19"/>
    <p:sldId id="277" r:id="rId20"/>
    <p:sldId id="284" r:id="rId21"/>
  </p:sldIdLst>
  <p:sldSz cx="18288000" cy="10287000"/>
  <p:notesSz cx="6858000" cy="9144000"/>
  <p:embeddedFontLst>
    <p:embeddedFont>
      <p:font typeface="Aharoni" panose="02010803020104030203" pitchFamily="2" charset="-79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ubao" panose="020B0604020202020204" charset="0"/>
      <p:regular r:id="rId27"/>
    </p:embeddedFont>
    <p:embeddedFont>
      <p:font typeface="Hero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B348"/>
    <a:srgbClr val="6EBAAC"/>
    <a:srgbClr val="3C7F72"/>
    <a:srgbClr val="FFAF00"/>
    <a:srgbClr val="992800"/>
    <a:srgbClr val="EEBF48"/>
    <a:srgbClr val="FFFFCC"/>
    <a:srgbClr val="FEED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82" autoAdjust="0"/>
    <p:restoredTop sz="94622" autoAdjust="0"/>
  </p:normalViewPr>
  <p:slideViewPr>
    <p:cSldViewPr>
      <p:cViewPr varScale="1">
        <p:scale>
          <a:sx n="53" d="100"/>
          <a:sy n="53" d="100"/>
        </p:scale>
        <p:origin x="114" y="6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F0A2EC-240B-4719-95E3-A1BF3BE00B5B}" type="doc">
      <dgm:prSet loTypeId="urn:microsoft.com/office/officeart/2009/layout/ReverseList" loCatId="relationship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HN"/>
        </a:p>
      </dgm:t>
    </dgm:pt>
    <dgm:pt modelId="{4F69F7DA-179B-4BCC-831D-DDF8B7351DC7}">
      <dgm:prSet phldrT="[Texto]" custT="1"/>
      <dgm:spPr>
        <a:solidFill>
          <a:srgbClr val="6EBAAC"/>
        </a:solidFill>
      </dgm:spPr>
      <dgm:t>
        <a:bodyPr/>
        <a:lstStyle/>
        <a:p>
          <a:r>
            <a:rPr lang="es-MX" sz="3600" b="1" dirty="0">
              <a:latin typeface="Aharoni" panose="02010803020104030203" pitchFamily="2" charset="-79"/>
              <a:cs typeface="Aharoni" panose="02010803020104030203" pitchFamily="2" charset="-79"/>
            </a:rPr>
            <a:t>Consecuencias Psicológicas</a:t>
          </a:r>
          <a:endParaRPr lang="es-HN" sz="3600" b="1" dirty="0"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C67C3FC2-929E-4EC2-8831-9A4519FFB36A}" type="parTrans" cxnId="{0FFF4CE5-F980-4AD3-B899-DFA674613C11}">
      <dgm:prSet/>
      <dgm:spPr/>
      <dgm:t>
        <a:bodyPr/>
        <a:lstStyle/>
        <a:p>
          <a:endParaRPr lang="es-HN" sz="2400">
            <a:latin typeface="Hero" panose="020B0604020202020204" charset="0"/>
          </a:endParaRPr>
        </a:p>
      </dgm:t>
    </dgm:pt>
    <dgm:pt modelId="{7DA038BB-ABFE-4DAE-92B8-379D59D1DE35}" type="sibTrans" cxnId="{0FFF4CE5-F980-4AD3-B899-DFA674613C11}">
      <dgm:prSet/>
      <dgm:spPr/>
      <dgm:t>
        <a:bodyPr/>
        <a:lstStyle/>
        <a:p>
          <a:endParaRPr lang="es-HN" sz="2400">
            <a:latin typeface="Hero" panose="020B0604020202020204" charset="0"/>
          </a:endParaRPr>
        </a:p>
      </dgm:t>
    </dgm:pt>
    <dgm:pt modelId="{B3C09CB4-C56F-4CB7-9420-2E588B52F5CE}">
      <dgm:prSet phldrT="[Texto]" custT="1"/>
      <dgm:spPr>
        <a:solidFill>
          <a:srgbClr val="6EBAAC"/>
        </a:solidFill>
      </dgm:spPr>
      <dgm:t>
        <a:bodyPr/>
        <a:lstStyle/>
        <a:p>
          <a:r>
            <a:rPr lang="es-MX" sz="3200" dirty="0">
              <a:latin typeface="Hero" panose="020B0604020202020204" charset="0"/>
            </a:rPr>
            <a:t>Ansiedad </a:t>
          </a:r>
          <a:endParaRPr lang="es-HN" sz="3200" dirty="0">
            <a:latin typeface="Hero" panose="020B0604020202020204" charset="0"/>
          </a:endParaRPr>
        </a:p>
      </dgm:t>
    </dgm:pt>
    <dgm:pt modelId="{C7C5D0E9-1838-4996-9A94-EDC4418CC39F}" type="parTrans" cxnId="{FA8E0BB7-B3DA-4014-AFB8-B238A7DC77B9}">
      <dgm:prSet/>
      <dgm:spPr/>
      <dgm:t>
        <a:bodyPr/>
        <a:lstStyle/>
        <a:p>
          <a:endParaRPr lang="es-HN" sz="2400">
            <a:latin typeface="Hero" panose="020B0604020202020204" charset="0"/>
          </a:endParaRPr>
        </a:p>
      </dgm:t>
    </dgm:pt>
    <dgm:pt modelId="{31286DF6-FD18-4398-9C51-936E4268027A}" type="sibTrans" cxnId="{FA8E0BB7-B3DA-4014-AFB8-B238A7DC77B9}">
      <dgm:prSet/>
      <dgm:spPr/>
      <dgm:t>
        <a:bodyPr/>
        <a:lstStyle/>
        <a:p>
          <a:endParaRPr lang="es-HN" sz="2400">
            <a:latin typeface="Hero" panose="020B0604020202020204" charset="0"/>
          </a:endParaRPr>
        </a:p>
      </dgm:t>
    </dgm:pt>
    <dgm:pt modelId="{C0855D1C-640A-4CF6-81F9-10531392D57A}">
      <dgm:prSet phldrT="[Texto]" custT="1"/>
      <dgm:spPr>
        <a:solidFill>
          <a:srgbClr val="FFAF00"/>
        </a:solidFill>
      </dgm:spPr>
      <dgm:t>
        <a:bodyPr/>
        <a:lstStyle/>
        <a:p>
          <a:r>
            <a:rPr lang="es-MX" sz="3600" b="1" dirty="0">
              <a:latin typeface="Aharoni" panose="02010803020104030203" pitchFamily="2" charset="-79"/>
              <a:cs typeface="Aharoni" panose="02010803020104030203" pitchFamily="2" charset="-79"/>
            </a:rPr>
            <a:t>Impacto</a:t>
          </a:r>
          <a:r>
            <a:rPr lang="es-MX" sz="3600" dirty="0">
              <a:latin typeface="Aharoni" panose="02010803020104030203" pitchFamily="2" charset="-79"/>
              <a:cs typeface="Aharoni" panose="02010803020104030203" pitchFamily="2" charset="-79"/>
            </a:rPr>
            <a:t> en el Ámbito Social</a:t>
          </a:r>
          <a:endParaRPr lang="es-HN" sz="3600" dirty="0"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613CC28A-09F6-46B6-905B-7703E3FF2205}" type="parTrans" cxnId="{EA5731FB-CF2C-41FC-B1F9-8D841342944C}">
      <dgm:prSet/>
      <dgm:spPr/>
      <dgm:t>
        <a:bodyPr/>
        <a:lstStyle/>
        <a:p>
          <a:endParaRPr lang="es-HN" sz="2400">
            <a:latin typeface="Hero" panose="020B0604020202020204" charset="0"/>
          </a:endParaRPr>
        </a:p>
      </dgm:t>
    </dgm:pt>
    <dgm:pt modelId="{C68B720E-FD7E-426A-B1F9-58E387B7143D}" type="sibTrans" cxnId="{EA5731FB-CF2C-41FC-B1F9-8D841342944C}">
      <dgm:prSet/>
      <dgm:spPr/>
      <dgm:t>
        <a:bodyPr/>
        <a:lstStyle/>
        <a:p>
          <a:endParaRPr lang="es-HN" sz="2400">
            <a:latin typeface="Hero" panose="020B0604020202020204" charset="0"/>
          </a:endParaRPr>
        </a:p>
      </dgm:t>
    </dgm:pt>
    <dgm:pt modelId="{92F94032-3382-49C5-A84E-B61F96B4A59C}">
      <dgm:prSet phldrT="[Texto]" custT="1"/>
      <dgm:spPr>
        <a:solidFill>
          <a:srgbClr val="FFAF00"/>
        </a:solidFill>
      </dgm:spPr>
      <dgm:t>
        <a:bodyPr/>
        <a:lstStyle/>
        <a:p>
          <a:r>
            <a:rPr lang="es-HN" sz="3200" dirty="0">
              <a:latin typeface="Hero" panose="020B0604020202020204" charset="0"/>
            </a:rPr>
            <a:t>Aislamiento social</a:t>
          </a:r>
        </a:p>
      </dgm:t>
    </dgm:pt>
    <dgm:pt modelId="{F9D5EC34-73A7-4A40-895E-E66EBEE351DC}" type="parTrans" cxnId="{D0555508-B817-4C53-B8A4-71EC2A7ACAEB}">
      <dgm:prSet/>
      <dgm:spPr/>
      <dgm:t>
        <a:bodyPr/>
        <a:lstStyle/>
        <a:p>
          <a:endParaRPr lang="es-HN" sz="2400">
            <a:latin typeface="Hero" panose="020B0604020202020204" charset="0"/>
          </a:endParaRPr>
        </a:p>
      </dgm:t>
    </dgm:pt>
    <dgm:pt modelId="{E434A692-4137-4D85-81A4-9EB9432DA168}" type="sibTrans" cxnId="{D0555508-B817-4C53-B8A4-71EC2A7ACAEB}">
      <dgm:prSet/>
      <dgm:spPr/>
      <dgm:t>
        <a:bodyPr/>
        <a:lstStyle/>
        <a:p>
          <a:endParaRPr lang="es-HN" sz="2400">
            <a:latin typeface="Hero" panose="020B0604020202020204" charset="0"/>
          </a:endParaRPr>
        </a:p>
      </dgm:t>
    </dgm:pt>
    <dgm:pt modelId="{666E8DFD-6EFA-4435-8940-BD2702E05E30}">
      <dgm:prSet phldrT="[Texto]" custT="1"/>
      <dgm:spPr>
        <a:solidFill>
          <a:srgbClr val="FFAF00"/>
        </a:solidFill>
      </dgm:spPr>
      <dgm:t>
        <a:bodyPr/>
        <a:lstStyle/>
        <a:p>
          <a:r>
            <a:rPr lang="es-MX" sz="3200" dirty="0">
              <a:latin typeface="Hero" panose="020B0604020202020204" charset="0"/>
            </a:rPr>
            <a:t>La vergüenza</a:t>
          </a:r>
          <a:endParaRPr lang="es-HN" sz="3200" dirty="0">
            <a:latin typeface="Hero" panose="020B0604020202020204" charset="0"/>
          </a:endParaRPr>
        </a:p>
      </dgm:t>
    </dgm:pt>
    <dgm:pt modelId="{AE6B8695-76FD-4CA7-92CF-7A1E3FB8F04C}" type="parTrans" cxnId="{54942A89-6A1B-4E56-8FB0-03B83AA5F597}">
      <dgm:prSet/>
      <dgm:spPr/>
      <dgm:t>
        <a:bodyPr/>
        <a:lstStyle/>
        <a:p>
          <a:endParaRPr lang="es-HN" sz="2400">
            <a:latin typeface="Hero" panose="020B0604020202020204" charset="0"/>
          </a:endParaRPr>
        </a:p>
      </dgm:t>
    </dgm:pt>
    <dgm:pt modelId="{92E6F129-3F6C-41F0-AA38-7A1BD2C677F0}" type="sibTrans" cxnId="{54942A89-6A1B-4E56-8FB0-03B83AA5F597}">
      <dgm:prSet/>
      <dgm:spPr/>
      <dgm:t>
        <a:bodyPr/>
        <a:lstStyle/>
        <a:p>
          <a:endParaRPr lang="es-HN" sz="2400">
            <a:latin typeface="Hero" panose="020B0604020202020204" charset="0"/>
          </a:endParaRPr>
        </a:p>
      </dgm:t>
    </dgm:pt>
    <dgm:pt modelId="{F3B9B796-FF4B-4A0A-BB5A-AA5DD7843BB4}">
      <dgm:prSet phldrT="[Texto]" custT="1"/>
      <dgm:spPr>
        <a:solidFill>
          <a:srgbClr val="6EBAAC"/>
        </a:solidFill>
      </dgm:spPr>
      <dgm:t>
        <a:bodyPr/>
        <a:lstStyle/>
        <a:p>
          <a:r>
            <a:rPr lang="es-MX" sz="3200" dirty="0">
              <a:latin typeface="Hero" panose="020B0604020202020204" charset="0"/>
            </a:rPr>
            <a:t>Depresión, </a:t>
          </a:r>
          <a:endParaRPr lang="es-HN" sz="3200" dirty="0">
            <a:latin typeface="Hero" panose="020B0604020202020204" charset="0"/>
          </a:endParaRPr>
        </a:p>
      </dgm:t>
    </dgm:pt>
    <dgm:pt modelId="{95D19B37-59FE-4B79-94DF-EA302AD17420}" type="parTrans" cxnId="{19131200-238D-45D9-9676-024C5632A971}">
      <dgm:prSet/>
      <dgm:spPr/>
      <dgm:t>
        <a:bodyPr/>
        <a:lstStyle/>
        <a:p>
          <a:endParaRPr lang="es-HN" sz="2400">
            <a:latin typeface="Hero" panose="020B0604020202020204" charset="0"/>
          </a:endParaRPr>
        </a:p>
      </dgm:t>
    </dgm:pt>
    <dgm:pt modelId="{DDBCD2FA-0963-4AC1-BAA4-3435EEA9691D}" type="sibTrans" cxnId="{19131200-238D-45D9-9676-024C5632A971}">
      <dgm:prSet/>
      <dgm:spPr/>
      <dgm:t>
        <a:bodyPr/>
        <a:lstStyle/>
        <a:p>
          <a:endParaRPr lang="es-HN" sz="2400">
            <a:latin typeface="Hero" panose="020B0604020202020204" charset="0"/>
          </a:endParaRPr>
        </a:p>
      </dgm:t>
    </dgm:pt>
    <dgm:pt modelId="{FA2DDE66-9FEF-44F9-9145-31561BA6235C}">
      <dgm:prSet phldrT="[Texto]" custT="1"/>
      <dgm:spPr>
        <a:solidFill>
          <a:srgbClr val="6EBAAC"/>
        </a:solidFill>
      </dgm:spPr>
      <dgm:t>
        <a:bodyPr/>
        <a:lstStyle/>
        <a:p>
          <a:r>
            <a:rPr lang="es-MX" sz="3200" dirty="0">
              <a:latin typeface="Hero" panose="020B0604020202020204" charset="0"/>
            </a:rPr>
            <a:t>Estrés postraumático</a:t>
          </a:r>
          <a:endParaRPr lang="es-HN" sz="3200" dirty="0">
            <a:latin typeface="Hero" panose="020B0604020202020204" charset="0"/>
          </a:endParaRPr>
        </a:p>
      </dgm:t>
    </dgm:pt>
    <dgm:pt modelId="{0E1707CE-317B-4ED4-A3A8-DBD899F218A5}" type="parTrans" cxnId="{E9EBACB9-9DA3-44D3-9D90-D9C00C4F2C07}">
      <dgm:prSet/>
      <dgm:spPr/>
      <dgm:t>
        <a:bodyPr/>
        <a:lstStyle/>
        <a:p>
          <a:endParaRPr lang="es-HN" sz="2400">
            <a:latin typeface="Hero" panose="020B0604020202020204" charset="0"/>
          </a:endParaRPr>
        </a:p>
      </dgm:t>
    </dgm:pt>
    <dgm:pt modelId="{1BD9F782-605A-4BB8-99A7-686872BF1009}" type="sibTrans" cxnId="{E9EBACB9-9DA3-44D3-9D90-D9C00C4F2C07}">
      <dgm:prSet/>
      <dgm:spPr/>
      <dgm:t>
        <a:bodyPr/>
        <a:lstStyle/>
        <a:p>
          <a:endParaRPr lang="es-HN" sz="2400">
            <a:latin typeface="Hero" panose="020B0604020202020204" charset="0"/>
          </a:endParaRPr>
        </a:p>
      </dgm:t>
    </dgm:pt>
    <dgm:pt modelId="{959FE338-46A3-4ABF-AEFA-F9C638828DD7}">
      <dgm:prSet phldrT="[Texto]" custT="1"/>
      <dgm:spPr>
        <a:solidFill>
          <a:srgbClr val="6EBAAC"/>
        </a:solidFill>
      </dgm:spPr>
      <dgm:t>
        <a:bodyPr/>
        <a:lstStyle/>
        <a:p>
          <a:r>
            <a:rPr lang="es-MX" sz="3200" dirty="0">
              <a:latin typeface="Hero" panose="020B0604020202020204" charset="0"/>
            </a:rPr>
            <a:t>Y en casos extremos, tendencias suicidas</a:t>
          </a:r>
          <a:endParaRPr lang="es-HN" sz="3200" dirty="0">
            <a:latin typeface="Hero" panose="020B0604020202020204" charset="0"/>
          </a:endParaRPr>
        </a:p>
      </dgm:t>
    </dgm:pt>
    <dgm:pt modelId="{68C963AD-CA5E-4888-86FD-C7B042A67EB6}" type="parTrans" cxnId="{C6D112EE-FA21-456A-90B5-FCFDE4A7FDD0}">
      <dgm:prSet/>
      <dgm:spPr/>
      <dgm:t>
        <a:bodyPr/>
        <a:lstStyle/>
        <a:p>
          <a:endParaRPr lang="es-HN" sz="2400">
            <a:latin typeface="Hero" panose="020B0604020202020204" charset="0"/>
          </a:endParaRPr>
        </a:p>
      </dgm:t>
    </dgm:pt>
    <dgm:pt modelId="{847341E4-CD5A-47F3-8442-282FA0B809BF}" type="sibTrans" cxnId="{C6D112EE-FA21-456A-90B5-FCFDE4A7FDD0}">
      <dgm:prSet/>
      <dgm:spPr/>
      <dgm:t>
        <a:bodyPr/>
        <a:lstStyle/>
        <a:p>
          <a:endParaRPr lang="es-HN" sz="2400">
            <a:latin typeface="Hero" panose="020B0604020202020204" charset="0"/>
          </a:endParaRPr>
        </a:p>
      </dgm:t>
    </dgm:pt>
    <dgm:pt modelId="{E52412C3-F5AE-4E40-9C2A-3E16E110C89D}">
      <dgm:prSet phldrT="[Texto]" custT="1"/>
      <dgm:spPr>
        <a:solidFill>
          <a:srgbClr val="FFAF00"/>
        </a:solidFill>
      </dgm:spPr>
      <dgm:t>
        <a:bodyPr/>
        <a:lstStyle/>
        <a:p>
          <a:r>
            <a:rPr lang="es-MX" sz="3200" dirty="0">
              <a:latin typeface="Hero" panose="020B0604020202020204" charset="0"/>
            </a:rPr>
            <a:t>Miedo a la humillación</a:t>
          </a:r>
          <a:endParaRPr lang="es-HN" sz="3200" dirty="0">
            <a:latin typeface="Hero" panose="020B0604020202020204" charset="0"/>
          </a:endParaRPr>
        </a:p>
      </dgm:t>
    </dgm:pt>
    <dgm:pt modelId="{210C6A1D-AA73-403F-9B63-11EB577E28AA}" type="parTrans" cxnId="{E85E91B2-9529-4E17-90C4-0A148ED6A4AC}">
      <dgm:prSet/>
      <dgm:spPr/>
      <dgm:t>
        <a:bodyPr/>
        <a:lstStyle/>
        <a:p>
          <a:endParaRPr lang="es-HN">
            <a:latin typeface="Hero" panose="020B0604020202020204" charset="0"/>
          </a:endParaRPr>
        </a:p>
      </dgm:t>
    </dgm:pt>
    <dgm:pt modelId="{8C86A45E-AE55-46AA-A759-B572FEE4B53A}" type="sibTrans" cxnId="{E85E91B2-9529-4E17-90C4-0A148ED6A4AC}">
      <dgm:prSet/>
      <dgm:spPr/>
      <dgm:t>
        <a:bodyPr/>
        <a:lstStyle/>
        <a:p>
          <a:endParaRPr lang="es-HN">
            <a:latin typeface="Hero" panose="020B0604020202020204" charset="0"/>
          </a:endParaRPr>
        </a:p>
      </dgm:t>
    </dgm:pt>
    <dgm:pt modelId="{0FCFD0E7-FFDA-43EB-AFB8-CB134F32A305}" type="pres">
      <dgm:prSet presAssocID="{A1F0A2EC-240B-4719-95E3-A1BF3BE00B5B}" presName="Name0" presStyleCnt="0">
        <dgm:presLayoutVars>
          <dgm:chMax val="2"/>
          <dgm:chPref val="2"/>
          <dgm:animLvl val="lvl"/>
        </dgm:presLayoutVars>
      </dgm:prSet>
      <dgm:spPr/>
    </dgm:pt>
    <dgm:pt modelId="{6C979C4C-7ACE-40F9-8EBE-376ABFCABA81}" type="pres">
      <dgm:prSet presAssocID="{A1F0A2EC-240B-4719-95E3-A1BF3BE00B5B}" presName="LeftText" presStyleLbl="revTx" presStyleIdx="0" presStyleCnt="0">
        <dgm:presLayoutVars>
          <dgm:bulletEnabled val="1"/>
        </dgm:presLayoutVars>
      </dgm:prSet>
      <dgm:spPr/>
    </dgm:pt>
    <dgm:pt modelId="{03854E18-EE6F-44DA-888F-FA3EEE1AAC2C}" type="pres">
      <dgm:prSet presAssocID="{A1F0A2EC-240B-4719-95E3-A1BF3BE00B5B}" presName="LeftNode" presStyleLbl="bgImgPlace1" presStyleIdx="0" presStyleCnt="2" custScaleX="171692" custScaleY="77787" custLinFactNeighborX="-62387" custLinFactNeighborY="1680">
        <dgm:presLayoutVars>
          <dgm:chMax val="2"/>
          <dgm:chPref val="2"/>
        </dgm:presLayoutVars>
      </dgm:prSet>
      <dgm:spPr/>
    </dgm:pt>
    <dgm:pt modelId="{574A7D05-F3E8-4FA2-BBE1-54DBD91D165C}" type="pres">
      <dgm:prSet presAssocID="{A1F0A2EC-240B-4719-95E3-A1BF3BE00B5B}" presName="RightText" presStyleLbl="revTx" presStyleIdx="0" presStyleCnt="0">
        <dgm:presLayoutVars>
          <dgm:bulletEnabled val="1"/>
        </dgm:presLayoutVars>
      </dgm:prSet>
      <dgm:spPr/>
    </dgm:pt>
    <dgm:pt modelId="{FA45BB76-3B5D-4223-AF17-CF91684624A3}" type="pres">
      <dgm:prSet presAssocID="{A1F0A2EC-240B-4719-95E3-A1BF3BE00B5B}" presName="RightNode" presStyleLbl="bgImgPlace1" presStyleIdx="1" presStyleCnt="2" custScaleX="149803" custScaleY="82002" custLinFactNeighborX="13219" custLinFactNeighborY="1680">
        <dgm:presLayoutVars>
          <dgm:chMax val="0"/>
          <dgm:chPref val="0"/>
        </dgm:presLayoutVars>
      </dgm:prSet>
      <dgm:spPr/>
    </dgm:pt>
    <dgm:pt modelId="{86BF818A-1FEE-42A6-A1BD-395028DACE9F}" type="pres">
      <dgm:prSet presAssocID="{A1F0A2EC-240B-4719-95E3-A1BF3BE00B5B}" presName="TopArrow" presStyleLbl="node1" presStyleIdx="0" presStyleCnt="2" custScaleX="147641" custLinFactNeighborX="-14777" custLinFactNeighborY="8589"/>
      <dgm:spPr>
        <a:solidFill>
          <a:srgbClr val="6EBAAC"/>
        </a:solidFill>
      </dgm:spPr>
    </dgm:pt>
    <dgm:pt modelId="{7A465804-5350-4DAB-B266-6B7211AE903A}" type="pres">
      <dgm:prSet presAssocID="{A1F0A2EC-240B-4719-95E3-A1BF3BE00B5B}" presName="BottomArrow" presStyleLbl="node1" presStyleIdx="1" presStyleCnt="2" custScaleX="143671" custLinFactNeighborX="-12792" custLinFactNeighborY="93"/>
      <dgm:spPr>
        <a:solidFill>
          <a:srgbClr val="FFAF00"/>
        </a:solidFill>
      </dgm:spPr>
    </dgm:pt>
  </dgm:ptLst>
  <dgm:cxnLst>
    <dgm:cxn modelId="{19131200-238D-45D9-9676-024C5632A971}" srcId="{4F69F7DA-179B-4BCC-831D-DDF8B7351DC7}" destId="{F3B9B796-FF4B-4A0A-BB5A-AA5DD7843BB4}" srcOrd="1" destOrd="0" parTransId="{95D19B37-59FE-4B79-94DF-EA302AD17420}" sibTransId="{DDBCD2FA-0963-4AC1-BAA4-3435EEA9691D}"/>
    <dgm:cxn modelId="{D0555508-B817-4C53-B8A4-71EC2A7ACAEB}" srcId="{C0855D1C-640A-4CF6-81F9-10531392D57A}" destId="{92F94032-3382-49C5-A84E-B61F96B4A59C}" srcOrd="0" destOrd="0" parTransId="{F9D5EC34-73A7-4A40-895E-E66EBEE351DC}" sibTransId="{E434A692-4137-4D85-81A4-9EB9432DA168}"/>
    <dgm:cxn modelId="{BEBE4512-FC01-4598-9A85-836A5E791452}" type="presOf" srcId="{92F94032-3382-49C5-A84E-B61F96B4A59C}" destId="{574A7D05-F3E8-4FA2-BBE1-54DBD91D165C}" srcOrd="0" destOrd="1" presId="urn:microsoft.com/office/officeart/2009/layout/ReverseList"/>
    <dgm:cxn modelId="{E7916E15-408C-474C-8A5A-0AFC7E4F8CD2}" type="presOf" srcId="{92F94032-3382-49C5-A84E-B61F96B4A59C}" destId="{FA45BB76-3B5D-4223-AF17-CF91684624A3}" srcOrd="1" destOrd="1" presId="urn:microsoft.com/office/officeart/2009/layout/ReverseList"/>
    <dgm:cxn modelId="{C8F0FE38-1415-420F-AED1-E08AE5F76906}" type="presOf" srcId="{666E8DFD-6EFA-4435-8940-BD2702E05E30}" destId="{574A7D05-F3E8-4FA2-BBE1-54DBD91D165C}" srcOrd="0" destOrd="2" presId="urn:microsoft.com/office/officeart/2009/layout/ReverseList"/>
    <dgm:cxn modelId="{CAA66442-EBF6-4292-8994-45184D5D3E34}" type="presOf" srcId="{B3C09CB4-C56F-4CB7-9420-2E588B52F5CE}" destId="{03854E18-EE6F-44DA-888F-FA3EEE1AAC2C}" srcOrd="1" destOrd="1" presId="urn:microsoft.com/office/officeart/2009/layout/ReverseList"/>
    <dgm:cxn modelId="{9A7D0864-7D9A-42D2-A24C-91D0E463594A}" type="presOf" srcId="{FA2DDE66-9FEF-44F9-9145-31561BA6235C}" destId="{03854E18-EE6F-44DA-888F-FA3EEE1AAC2C}" srcOrd="1" destOrd="3" presId="urn:microsoft.com/office/officeart/2009/layout/ReverseList"/>
    <dgm:cxn modelId="{A6D6CB68-E119-4C94-9E2C-E4B4901A1A6A}" type="presOf" srcId="{959FE338-46A3-4ABF-AEFA-F9C638828DD7}" destId="{6C979C4C-7ACE-40F9-8EBE-376ABFCABA81}" srcOrd="0" destOrd="4" presId="urn:microsoft.com/office/officeart/2009/layout/ReverseList"/>
    <dgm:cxn modelId="{E7A76D4B-A012-4E67-B58D-D488B76EEEF1}" type="presOf" srcId="{FA2DDE66-9FEF-44F9-9145-31561BA6235C}" destId="{6C979C4C-7ACE-40F9-8EBE-376ABFCABA81}" srcOrd="0" destOrd="3" presId="urn:microsoft.com/office/officeart/2009/layout/ReverseList"/>
    <dgm:cxn modelId="{95ECAA4D-7FD6-4138-8AE0-8391113084B1}" type="presOf" srcId="{959FE338-46A3-4ABF-AEFA-F9C638828DD7}" destId="{03854E18-EE6F-44DA-888F-FA3EEE1AAC2C}" srcOrd="1" destOrd="4" presId="urn:microsoft.com/office/officeart/2009/layout/ReverseList"/>
    <dgm:cxn modelId="{96A7B375-07C0-4BEA-BAF3-00D87F52C22F}" type="presOf" srcId="{B3C09CB4-C56F-4CB7-9420-2E588B52F5CE}" destId="{6C979C4C-7ACE-40F9-8EBE-376ABFCABA81}" srcOrd="0" destOrd="1" presId="urn:microsoft.com/office/officeart/2009/layout/ReverseList"/>
    <dgm:cxn modelId="{5259D779-1F90-4A74-8677-9F29640582C9}" type="presOf" srcId="{E52412C3-F5AE-4E40-9C2A-3E16E110C89D}" destId="{FA45BB76-3B5D-4223-AF17-CF91684624A3}" srcOrd="1" destOrd="3" presId="urn:microsoft.com/office/officeart/2009/layout/ReverseList"/>
    <dgm:cxn modelId="{7069CB86-F73A-44A8-B3C9-80E0071DE6AD}" type="presOf" srcId="{A1F0A2EC-240B-4719-95E3-A1BF3BE00B5B}" destId="{0FCFD0E7-FFDA-43EB-AFB8-CB134F32A305}" srcOrd="0" destOrd="0" presId="urn:microsoft.com/office/officeart/2009/layout/ReverseList"/>
    <dgm:cxn modelId="{54942A89-6A1B-4E56-8FB0-03B83AA5F597}" srcId="{C0855D1C-640A-4CF6-81F9-10531392D57A}" destId="{666E8DFD-6EFA-4435-8940-BD2702E05E30}" srcOrd="1" destOrd="0" parTransId="{AE6B8695-76FD-4CA7-92CF-7A1E3FB8F04C}" sibTransId="{92E6F129-3F6C-41F0-AA38-7A1BD2C677F0}"/>
    <dgm:cxn modelId="{FC8EAE93-7A57-46B1-9ABC-FF8B5D28AFE0}" type="presOf" srcId="{4F69F7DA-179B-4BCC-831D-DDF8B7351DC7}" destId="{6C979C4C-7ACE-40F9-8EBE-376ABFCABA81}" srcOrd="0" destOrd="0" presId="urn:microsoft.com/office/officeart/2009/layout/ReverseList"/>
    <dgm:cxn modelId="{F2BAE9AC-5B80-45CF-A17E-B061CC1EA52E}" type="presOf" srcId="{C0855D1C-640A-4CF6-81F9-10531392D57A}" destId="{574A7D05-F3E8-4FA2-BBE1-54DBD91D165C}" srcOrd="0" destOrd="0" presId="urn:microsoft.com/office/officeart/2009/layout/ReverseList"/>
    <dgm:cxn modelId="{E85E91B2-9529-4E17-90C4-0A148ED6A4AC}" srcId="{C0855D1C-640A-4CF6-81F9-10531392D57A}" destId="{E52412C3-F5AE-4E40-9C2A-3E16E110C89D}" srcOrd="2" destOrd="0" parTransId="{210C6A1D-AA73-403F-9B63-11EB577E28AA}" sibTransId="{8C86A45E-AE55-46AA-A759-B572FEE4B53A}"/>
    <dgm:cxn modelId="{387FBAB6-8EF5-409D-ACA2-8118646BF658}" type="presOf" srcId="{F3B9B796-FF4B-4A0A-BB5A-AA5DD7843BB4}" destId="{03854E18-EE6F-44DA-888F-FA3EEE1AAC2C}" srcOrd="1" destOrd="2" presId="urn:microsoft.com/office/officeart/2009/layout/ReverseList"/>
    <dgm:cxn modelId="{FA8E0BB7-B3DA-4014-AFB8-B238A7DC77B9}" srcId="{4F69F7DA-179B-4BCC-831D-DDF8B7351DC7}" destId="{B3C09CB4-C56F-4CB7-9420-2E588B52F5CE}" srcOrd="0" destOrd="0" parTransId="{C7C5D0E9-1838-4996-9A94-EDC4418CC39F}" sibTransId="{31286DF6-FD18-4398-9C51-936E4268027A}"/>
    <dgm:cxn modelId="{E9EBACB9-9DA3-44D3-9D90-D9C00C4F2C07}" srcId="{4F69F7DA-179B-4BCC-831D-DDF8B7351DC7}" destId="{FA2DDE66-9FEF-44F9-9145-31561BA6235C}" srcOrd="2" destOrd="0" parTransId="{0E1707CE-317B-4ED4-A3A8-DBD899F218A5}" sibTransId="{1BD9F782-605A-4BB8-99A7-686872BF1009}"/>
    <dgm:cxn modelId="{7A988AD4-5066-46BC-9C9E-18C1072B823D}" type="presOf" srcId="{F3B9B796-FF4B-4A0A-BB5A-AA5DD7843BB4}" destId="{6C979C4C-7ACE-40F9-8EBE-376ABFCABA81}" srcOrd="0" destOrd="2" presId="urn:microsoft.com/office/officeart/2009/layout/ReverseList"/>
    <dgm:cxn modelId="{2BA62CDE-36B2-4D7D-AF23-DB036BE0B292}" type="presOf" srcId="{E52412C3-F5AE-4E40-9C2A-3E16E110C89D}" destId="{574A7D05-F3E8-4FA2-BBE1-54DBD91D165C}" srcOrd="0" destOrd="3" presId="urn:microsoft.com/office/officeart/2009/layout/ReverseList"/>
    <dgm:cxn modelId="{5FC416E0-EDD9-46B3-A37B-B2FD86F2764B}" type="presOf" srcId="{C0855D1C-640A-4CF6-81F9-10531392D57A}" destId="{FA45BB76-3B5D-4223-AF17-CF91684624A3}" srcOrd="1" destOrd="0" presId="urn:microsoft.com/office/officeart/2009/layout/ReverseList"/>
    <dgm:cxn modelId="{7D8EC5E0-2034-4002-BAAC-B723AE7AB967}" type="presOf" srcId="{4F69F7DA-179B-4BCC-831D-DDF8B7351DC7}" destId="{03854E18-EE6F-44DA-888F-FA3EEE1AAC2C}" srcOrd="1" destOrd="0" presId="urn:microsoft.com/office/officeart/2009/layout/ReverseList"/>
    <dgm:cxn modelId="{0FFF4CE5-F980-4AD3-B899-DFA674613C11}" srcId="{A1F0A2EC-240B-4719-95E3-A1BF3BE00B5B}" destId="{4F69F7DA-179B-4BCC-831D-DDF8B7351DC7}" srcOrd="0" destOrd="0" parTransId="{C67C3FC2-929E-4EC2-8831-9A4519FFB36A}" sibTransId="{7DA038BB-ABFE-4DAE-92B8-379D59D1DE35}"/>
    <dgm:cxn modelId="{47F7B0E9-3E26-4DAB-B4F1-2294A358BEE1}" type="presOf" srcId="{666E8DFD-6EFA-4435-8940-BD2702E05E30}" destId="{FA45BB76-3B5D-4223-AF17-CF91684624A3}" srcOrd="1" destOrd="2" presId="urn:microsoft.com/office/officeart/2009/layout/ReverseList"/>
    <dgm:cxn modelId="{C6D112EE-FA21-456A-90B5-FCFDE4A7FDD0}" srcId="{4F69F7DA-179B-4BCC-831D-DDF8B7351DC7}" destId="{959FE338-46A3-4ABF-AEFA-F9C638828DD7}" srcOrd="3" destOrd="0" parTransId="{68C963AD-CA5E-4888-86FD-C7B042A67EB6}" sibTransId="{847341E4-CD5A-47F3-8442-282FA0B809BF}"/>
    <dgm:cxn modelId="{EA5731FB-CF2C-41FC-B1F9-8D841342944C}" srcId="{A1F0A2EC-240B-4719-95E3-A1BF3BE00B5B}" destId="{C0855D1C-640A-4CF6-81F9-10531392D57A}" srcOrd="1" destOrd="0" parTransId="{613CC28A-09F6-46B6-905B-7703E3FF2205}" sibTransId="{C68B720E-FD7E-426A-B1F9-58E387B7143D}"/>
    <dgm:cxn modelId="{23DF6683-31F2-4785-9FFB-626BE85F84A5}" type="presParOf" srcId="{0FCFD0E7-FFDA-43EB-AFB8-CB134F32A305}" destId="{6C979C4C-7ACE-40F9-8EBE-376ABFCABA81}" srcOrd="0" destOrd="0" presId="urn:microsoft.com/office/officeart/2009/layout/ReverseList"/>
    <dgm:cxn modelId="{8E41E3DB-DED9-4BF1-8EEB-082CCCFB05AB}" type="presParOf" srcId="{0FCFD0E7-FFDA-43EB-AFB8-CB134F32A305}" destId="{03854E18-EE6F-44DA-888F-FA3EEE1AAC2C}" srcOrd="1" destOrd="0" presId="urn:microsoft.com/office/officeart/2009/layout/ReverseList"/>
    <dgm:cxn modelId="{1A07E32E-A2CF-425C-81F6-0B7F95FF1D15}" type="presParOf" srcId="{0FCFD0E7-FFDA-43EB-AFB8-CB134F32A305}" destId="{574A7D05-F3E8-4FA2-BBE1-54DBD91D165C}" srcOrd="2" destOrd="0" presId="urn:microsoft.com/office/officeart/2009/layout/ReverseList"/>
    <dgm:cxn modelId="{91936E52-2404-477F-9EC3-3F0600E1B22F}" type="presParOf" srcId="{0FCFD0E7-FFDA-43EB-AFB8-CB134F32A305}" destId="{FA45BB76-3B5D-4223-AF17-CF91684624A3}" srcOrd="3" destOrd="0" presId="urn:microsoft.com/office/officeart/2009/layout/ReverseList"/>
    <dgm:cxn modelId="{0ED22BB5-6F27-4FFD-B772-B6E0674EE606}" type="presParOf" srcId="{0FCFD0E7-FFDA-43EB-AFB8-CB134F32A305}" destId="{86BF818A-1FEE-42A6-A1BD-395028DACE9F}" srcOrd="4" destOrd="0" presId="urn:microsoft.com/office/officeart/2009/layout/ReverseList"/>
    <dgm:cxn modelId="{B11EDCAD-CF95-4749-A620-28B52C8171E1}" type="presParOf" srcId="{0FCFD0E7-FFDA-43EB-AFB8-CB134F32A305}" destId="{7A465804-5350-4DAB-B266-6B7211AE903A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854E18-EE6F-44DA-888F-FA3EEE1AAC2C}">
      <dsp:nvSpPr>
        <dsp:cNvPr id="0" name=""/>
        <dsp:cNvSpPr/>
      </dsp:nvSpPr>
      <dsp:spPr>
        <a:xfrm rot="16200000">
          <a:off x="815224" y="1622297"/>
          <a:ext cx="4673949" cy="6304397"/>
        </a:xfrm>
        <a:prstGeom prst="round2SameRect">
          <a:avLst>
            <a:gd name="adj1" fmla="val 16670"/>
            <a:gd name="adj2" fmla="val 0"/>
          </a:avLst>
        </a:prstGeom>
        <a:solidFill>
          <a:srgbClr val="6EBAAC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37160" tIns="228600" rIns="205740" bIns="22860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600" b="1" kern="1200" dirty="0">
              <a:latin typeface="Aharoni" panose="02010803020104030203" pitchFamily="2" charset="-79"/>
              <a:cs typeface="Aharoni" panose="02010803020104030203" pitchFamily="2" charset="-79"/>
            </a:rPr>
            <a:t>Consecuencias Psicológicas</a:t>
          </a:r>
          <a:endParaRPr lang="es-HN" sz="3600" b="1" kern="1200" dirty="0">
            <a:latin typeface="Aharoni" panose="02010803020104030203" pitchFamily="2" charset="-79"/>
            <a:cs typeface="Aharoni" panose="02010803020104030203" pitchFamily="2" charset="-79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3200" kern="1200" dirty="0">
              <a:latin typeface="Hero" panose="020B0604020202020204" charset="0"/>
            </a:rPr>
            <a:t>Ansiedad </a:t>
          </a:r>
          <a:endParaRPr lang="es-HN" sz="3200" kern="1200" dirty="0">
            <a:latin typeface="Hero" panose="020B0604020202020204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3200" kern="1200" dirty="0">
              <a:latin typeface="Hero" panose="020B0604020202020204" charset="0"/>
            </a:rPr>
            <a:t>Depresión, </a:t>
          </a:r>
          <a:endParaRPr lang="es-HN" sz="3200" kern="1200" dirty="0">
            <a:latin typeface="Hero" panose="020B0604020202020204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3200" kern="1200" dirty="0">
              <a:latin typeface="Hero" panose="020B0604020202020204" charset="0"/>
            </a:rPr>
            <a:t>Estrés postraumático</a:t>
          </a:r>
          <a:endParaRPr lang="es-HN" sz="3200" kern="1200" dirty="0">
            <a:latin typeface="Hero" panose="020B0604020202020204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3200" kern="1200" dirty="0">
              <a:latin typeface="Hero" panose="020B0604020202020204" charset="0"/>
            </a:rPr>
            <a:t>Y en casos extremos, tendencias suicidas</a:t>
          </a:r>
          <a:endParaRPr lang="es-HN" sz="3200" kern="1200" dirty="0">
            <a:latin typeface="Hero" panose="020B0604020202020204" charset="0"/>
          </a:endParaRPr>
        </a:p>
      </dsp:txBody>
      <dsp:txXfrm rot="5400000">
        <a:off x="228204" y="2665725"/>
        <a:ext cx="6076193" cy="4217541"/>
      </dsp:txXfrm>
    </dsp:sp>
    <dsp:sp modelId="{FA45BB76-3B5D-4223-AF17-CF91684624A3}">
      <dsp:nvSpPr>
        <dsp:cNvPr id="0" name=""/>
        <dsp:cNvSpPr/>
      </dsp:nvSpPr>
      <dsp:spPr>
        <a:xfrm rot="5400000">
          <a:off x="7197567" y="2024171"/>
          <a:ext cx="4927214" cy="5500650"/>
        </a:xfrm>
        <a:prstGeom prst="round2SameRect">
          <a:avLst>
            <a:gd name="adj1" fmla="val 16670"/>
            <a:gd name="adj2" fmla="val 0"/>
          </a:avLst>
        </a:prstGeom>
        <a:solidFill>
          <a:srgbClr val="FFAF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05740" tIns="228600" rIns="137160" bIns="22860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600" b="1" kern="1200" dirty="0">
              <a:latin typeface="Aharoni" panose="02010803020104030203" pitchFamily="2" charset="-79"/>
              <a:cs typeface="Aharoni" panose="02010803020104030203" pitchFamily="2" charset="-79"/>
            </a:rPr>
            <a:t>Impacto</a:t>
          </a:r>
          <a:r>
            <a:rPr lang="es-MX" sz="3600" kern="1200" dirty="0">
              <a:latin typeface="Aharoni" panose="02010803020104030203" pitchFamily="2" charset="-79"/>
              <a:cs typeface="Aharoni" panose="02010803020104030203" pitchFamily="2" charset="-79"/>
            </a:rPr>
            <a:t> en el Ámbito Social</a:t>
          </a:r>
          <a:endParaRPr lang="es-HN" sz="3600" kern="1200" dirty="0">
            <a:latin typeface="Aharoni" panose="02010803020104030203" pitchFamily="2" charset="-79"/>
            <a:cs typeface="Aharoni" panose="02010803020104030203" pitchFamily="2" charset="-79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HN" sz="3200" kern="1200" dirty="0">
              <a:latin typeface="Hero" panose="020B0604020202020204" charset="0"/>
            </a:rPr>
            <a:t>Aislamiento social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3200" kern="1200" dirty="0">
              <a:latin typeface="Hero" panose="020B0604020202020204" charset="0"/>
            </a:rPr>
            <a:t>La vergüenza</a:t>
          </a:r>
          <a:endParaRPr lang="es-HN" sz="3200" kern="1200" dirty="0">
            <a:latin typeface="Hero" panose="020B0604020202020204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3200" kern="1200" dirty="0">
              <a:latin typeface="Hero" panose="020B0604020202020204" charset="0"/>
            </a:rPr>
            <a:t>Miedo a la humillación</a:t>
          </a:r>
          <a:endParaRPr lang="es-HN" sz="3200" kern="1200" dirty="0">
            <a:latin typeface="Hero" panose="020B0604020202020204" charset="0"/>
          </a:endParaRPr>
        </a:p>
      </dsp:txBody>
      <dsp:txXfrm rot="-5400000">
        <a:off x="6910849" y="2551459"/>
        <a:ext cx="5260080" cy="4446074"/>
      </dsp:txXfrm>
    </dsp:sp>
    <dsp:sp modelId="{86BF818A-1FEE-42A6-A1BD-395028DACE9F}">
      <dsp:nvSpPr>
        <dsp:cNvPr id="0" name=""/>
        <dsp:cNvSpPr/>
      </dsp:nvSpPr>
      <dsp:spPr>
        <a:xfrm>
          <a:off x="3855124" y="329686"/>
          <a:ext cx="5667432" cy="3838471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rgbClr val="6EBAA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A465804-5350-4DAB-B266-6B7211AE903A}">
      <dsp:nvSpPr>
        <dsp:cNvPr id="0" name=""/>
        <dsp:cNvSpPr/>
      </dsp:nvSpPr>
      <dsp:spPr>
        <a:xfrm rot="10800000">
          <a:off x="4007519" y="5511266"/>
          <a:ext cx="5515037" cy="3838471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rgbClr val="FFA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hyperlink" Target="https://www.youtube.com/watch?v=aY-9NFgjnPE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4.svg"/><Relationship Id="rId7" Type="http://schemas.openxmlformats.org/officeDocument/2006/relationships/diagramColors" Target="../diagrams/colors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28023" y="3695700"/>
            <a:ext cx="16230600" cy="5562600"/>
            <a:chOff x="0" y="0"/>
            <a:chExt cx="5920967" cy="1620068"/>
          </a:xfrm>
          <a:solidFill>
            <a:srgbClr val="92D05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920967" cy="1620068"/>
            </a:xfrm>
            <a:custGeom>
              <a:avLst/>
              <a:gdLst/>
              <a:ahLst/>
              <a:cxnLst/>
              <a:rect l="l" t="t" r="r" b="b"/>
              <a:pathLst>
                <a:path w="5920967" h="1620068">
                  <a:moveTo>
                    <a:pt x="5796507" y="1620067"/>
                  </a:moveTo>
                  <a:lnTo>
                    <a:pt x="124460" y="1620067"/>
                  </a:lnTo>
                  <a:cubicBezTo>
                    <a:pt x="55880" y="1620067"/>
                    <a:pt x="0" y="1564188"/>
                    <a:pt x="0" y="14956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1495608"/>
                  </a:lnTo>
                  <a:cubicBezTo>
                    <a:pt x="5920967" y="1564188"/>
                    <a:pt x="5865087" y="1620068"/>
                    <a:pt x="5796507" y="1620068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" name="Freeform 4"/>
          <p:cNvSpPr/>
          <p:nvPr/>
        </p:nvSpPr>
        <p:spPr>
          <a:xfrm>
            <a:off x="1689152" y="4191000"/>
            <a:ext cx="1762298" cy="6096000"/>
          </a:xfrm>
          <a:custGeom>
            <a:avLst/>
            <a:gdLst/>
            <a:ahLst/>
            <a:cxnLst/>
            <a:rect l="l" t="t" r="r" b="b"/>
            <a:pathLst>
              <a:path w="1762298" h="6096000">
                <a:moveTo>
                  <a:pt x="0" y="0"/>
                </a:moveTo>
                <a:lnTo>
                  <a:pt x="1762298" y="0"/>
                </a:lnTo>
                <a:lnTo>
                  <a:pt x="1762298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9152" y="6477000"/>
            <a:ext cx="3500707" cy="3912294"/>
          </a:xfrm>
          <a:custGeom>
            <a:avLst/>
            <a:gdLst/>
            <a:ahLst/>
            <a:cxnLst/>
            <a:rect l="l" t="t" r="r" b="b"/>
            <a:pathLst>
              <a:path w="4032504" h="4114800">
                <a:moveTo>
                  <a:pt x="0" y="0"/>
                </a:moveTo>
                <a:lnTo>
                  <a:pt x="4032504" y="0"/>
                </a:lnTo>
                <a:lnTo>
                  <a:pt x="40325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3898823" y="6339033"/>
            <a:ext cx="4389177" cy="3947967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1689152" y="-1855487"/>
            <a:ext cx="1762298" cy="6096000"/>
          </a:xfrm>
          <a:custGeom>
            <a:avLst/>
            <a:gdLst/>
            <a:ahLst/>
            <a:cxnLst/>
            <a:rect l="l" t="t" r="r" b="b"/>
            <a:pathLst>
              <a:path w="1762298" h="6096000">
                <a:moveTo>
                  <a:pt x="0" y="0"/>
                </a:moveTo>
                <a:lnTo>
                  <a:pt x="1762298" y="0"/>
                </a:lnTo>
                <a:lnTo>
                  <a:pt x="1762298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BF4E0BE1-401B-99E6-4CF2-008F3A09CC6D}"/>
              </a:ext>
            </a:extLst>
          </p:cNvPr>
          <p:cNvSpPr txBox="1"/>
          <p:nvPr/>
        </p:nvSpPr>
        <p:spPr>
          <a:xfrm>
            <a:off x="3278141" y="5084892"/>
            <a:ext cx="11731717" cy="1798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7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211A15"/>
                </a:solidFill>
                <a:effectLst/>
                <a:uLnTx/>
                <a:uFillTx/>
                <a:latin typeface="Cubao"/>
                <a:ea typeface="Cubao"/>
                <a:cs typeface="Cubao"/>
                <a:sym typeface="Cubao"/>
              </a:rPr>
              <a:t>Cyberbullying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06CAB3E-9AFA-D904-2F00-94836E4F906D}"/>
              </a:ext>
            </a:extLst>
          </p:cNvPr>
          <p:cNvSpPr txBox="1"/>
          <p:nvPr/>
        </p:nvSpPr>
        <p:spPr>
          <a:xfrm>
            <a:off x="7704700" y="9403318"/>
            <a:ext cx="65080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2400" dirty="0">
                <a:hlinkClick r:id="rId7"/>
              </a:rPr>
              <a:t>https://www.youtube.com/watch?v=aY-9NFgjnPE</a:t>
            </a:r>
            <a:endParaRPr lang="es-HN" sz="2400" dirty="0"/>
          </a:p>
          <a:p>
            <a:endParaRPr lang="es-HN" sz="24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E86CFA8-B695-427A-A307-6BAA38CE7B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4220" y="505556"/>
            <a:ext cx="3831980" cy="304512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4285422" y="0"/>
            <a:ext cx="2973878" cy="10287000"/>
          </a:xfrm>
          <a:custGeom>
            <a:avLst/>
            <a:gdLst/>
            <a:ahLst/>
            <a:cxnLst/>
            <a:rect l="l" t="t" r="r" b="b"/>
            <a:pathLst>
              <a:path w="2973878" h="10287000">
                <a:moveTo>
                  <a:pt x="0" y="0"/>
                </a:moveTo>
                <a:lnTo>
                  <a:pt x="2973878" y="0"/>
                </a:lnTo>
                <a:lnTo>
                  <a:pt x="297387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016406" y="9591260"/>
            <a:ext cx="19550446" cy="897861"/>
            <a:chOff x="0" y="0"/>
            <a:chExt cx="8572317" cy="884401"/>
          </a:xfrm>
          <a:solidFill>
            <a:srgbClr val="92D050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8572317" cy="884401"/>
            </a:xfrm>
            <a:custGeom>
              <a:avLst/>
              <a:gdLst/>
              <a:ahLst/>
              <a:cxnLst/>
              <a:rect l="l" t="t" r="r" b="b"/>
              <a:pathLst>
                <a:path w="8572317" h="884401">
                  <a:moveTo>
                    <a:pt x="8447857" y="884401"/>
                  </a:moveTo>
                  <a:lnTo>
                    <a:pt x="124460" y="884401"/>
                  </a:lnTo>
                  <a:cubicBezTo>
                    <a:pt x="55880" y="884401"/>
                    <a:pt x="0" y="828521"/>
                    <a:pt x="0" y="75994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447857" y="0"/>
                  </a:lnTo>
                  <a:cubicBezTo>
                    <a:pt x="8516438" y="0"/>
                    <a:pt x="8572317" y="55880"/>
                    <a:pt x="8572317" y="124460"/>
                  </a:cubicBezTo>
                  <a:lnTo>
                    <a:pt x="8572317" y="759941"/>
                  </a:lnTo>
                  <a:cubicBezTo>
                    <a:pt x="8572317" y="828521"/>
                    <a:pt x="8516438" y="884401"/>
                    <a:pt x="8447857" y="884401"/>
                  </a:cubicBezTo>
                  <a:close/>
                </a:path>
              </a:pathLst>
            </a:custGeom>
            <a:grpFill/>
          </p:spPr>
        </p:sp>
      </p:grpSp>
      <p:sp>
        <p:nvSpPr>
          <p:cNvPr id="6" name="Título 1">
            <a:extLst>
              <a:ext uri="{FF2B5EF4-FFF2-40B4-BE49-F238E27FC236}">
                <a16:creationId xmlns:a16="http://schemas.microsoft.com/office/drawing/2014/main" id="{BF431E60-0DA1-F4D2-43E1-029792C880A0}"/>
              </a:ext>
            </a:extLst>
          </p:cNvPr>
          <p:cNvSpPr txBox="1">
            <a:spLocks/>
          </p:cNvSpPr>
          <p:nvPr/>
        </p:nvSpPr>
        <p:spPr>
          <a:xfrm>
            <a:off x="547855" y="429884"/>
            <a:ext cx="13412788" cy="147857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b="1" dirty="0">
                <a:latin typeface="Aharoni" panose="02010803020104030203" pitchFamily="2" charset="-79"/>
                <a:cs typeface="Aharoni" panose="02010803020104030203" pitchFamily="2" charset="-79"/>
              </a:rPr>
              <a:t>Estadísticas y datos del ciberbullying </a:t>
            </a: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48B21483-EBC3-8E0D-5336-F8762BD09FD4}"/>
              </a:ext>
            </a:extLst>
          </p:cNvPr>
          <p:cNvSpPr txBox="1">
            <a:spLocks/>
          </p:cNvSpPr>
          <p:nvPr/>
        </p:nvSpPr>
        <p:spPr>
          <a:xfrm>
            <a:off x="533400" y="1908454"/>
            <a:ext cx="9067802" cy="768280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500" dirty="0">
                <a:latin typeface="Hero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3.6 millones de hondureños tienen acceso a internet </a:t>
            </a:r>
          </a:p>
          <a:p>
            <a:r>
              <a:rPr lang="es-MX" sz="3500" dirty="0">
                <a:latin typeface="Hero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96% de los jóvenes de 15 y 17 años usan teléfonos móviles </a:t>
            </a:r>
          </a:p>
          <a:p>
            <a:r>
              <a:rPr lang="es-MX" sz="3500" dirty="0">
                <a:latin typeface="Hero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Las plataformas sociales son las principales vías del ciberacoso</a:t>
            </a:r>
            <a:endParaRPr lang="es-ES" sz="3500" dirty="0">
              <a:latin typeface="Hero" panose="020B060402020202020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s-ES" sz="3500" dirty="0">
                <a:latin typeface="Hero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Aumento del 500% en denuncias de ciberdelitos (2018-2020)</a:t>
            </a:r>
          </a:p>
          <a:p>
            <a:r>
              <a:rPr lang="es-ES" sz="3500" dirty="0">
                <a:latin typeface="Hero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65% de los ciberdelitos ocurren en Facebook y WhatsApp.</a:t>
            </a:r>
          </a:p>
          <a:p>
            <a:r>
              <a:rPr lang="es-ES" sz="3500" dirty="0">
                <a:latin typeface="Hero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El 54% de las victimas son mujeres y los adolescentes de 13 a 17 años son las mas afectadas.</a:t>
            </a:r>
          </a:p>
          <a:p>
            <a:pPr marL="914400" lvl="2" indent="0">
              <a:buFont typeface="Arial" panose="020B0604020202020204" pitchFamily="34" charset="0"/>
              <a:buNone/>
            </a:pPr>
            <a:endParaRPr lang="es-ES" sz="1600" dirty="0">
              <a:latin typeface="Hero" panose="020B06040202020202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62EE6C9-D3AF-1D06-427A-CE840795C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9116" y="2759608"/>
            <a:ext cx="8718882" cy="577435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533594" y="2661187"/>
            <a:ext cx="6635236" cy="6659452"/>
          </a:xfrm>
          <a:custGeom>
            <a:avLst/>
            <a:gdLst/>
            <a:ahLst/>
            <a:cxnLst/>
            <a:rect l="l" t="t" r="r" b="b"/>
            <a:pathLst>
              <a:path w="6635236" h="6659452">
                <a:moveTo>
                  <a:pt x="0" y="0"/>
                </a:moveTo>
                <a:lnTo>
                  <a:pt x="6635236" y="0"/>
                </a:lnTo>
                <a:lnTo>
                  <a:pt x="6635236" y="6659453"/>
                </a:lnTo>
                <a:lnTo>
                  <a:pt x="0" y="6659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581400" y="3794141"/>
            <a:ext cx="14364144" cy="6300639"/>
            <a:chOff x="0" y="0"/>
            <a:chExt cx="5920967" cy="3002180"/>
          </a:xfrm>
          <a:solidFill>
            <a:srgbClr val="FFFFCC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5920967" cy="3002181"/>
            </a:xfrm>
            <a:custGeom>
              <a:avLst/>
              <a:gdLst/>
              <a:ahLst/>
              <a:cxnLst/>
              <a:rect l="l" t="t" r="r" b="b"/>
              <a:pathLst>
                <a:path w="5920967" h="3002181">
                  <a:moveTo>
                    <a:pt x="5796507" y="3002180"/>
                  </a:moveTo>
                  <a:lnTo>
                    <a:pt x="124460" y="3002180"/>
                  </a:lnTo>
                  <a:cubicBezTo>
                    <a:pt x="55880" y="3002180"/>
                    <a:pt x="0" y="2946300"/>
                    <a:pt x="0" y="287772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877720"/>
                  </a:lnTo>
                  <a:cubicBezTo>
                    <a:pt x="5920967" y="2946300"/>
                    <a:pt x="5865087" y="3002181"/>
                    <a:pt x="5796507" y="3002181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5" name="Group 5"/>
          <p:cNvGrpSpPr/>
          <p:nvPr/>
        </p:nvGrpSpPr>
        <p:grpSpPr>
          <a:xfrm>
            <a:off x="3581400" y="382045"/>
            <a:ext cx="9338162" cy="2223199"/>
            <a:chOff x="0" y="0"/>
            <a:chExt cx="7252143" cy="1560990"/>
          </a:xfrm>
          <a:solidFill>
            <a:srgbClr val="92D050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7252143" cy="1560990"/>
            </a:xfrm>
            <a:custGeom>
              <a:avLst/>
              <a:gdLst/>
              <a:ahLst/>
              <a:cxnLst/>
              <a:rect l="l" t="t" r="r" b="b"/>
              <a:pathLst>
                <a:path w="7252143" h="1560990">
                  <a:moveTo>
                    <a:pt x="7127683" y="1560990"/>
                  </a:moveTo>
                  <a:lnTo>
                    <a:pt x="124460" y="1560990"/>
                  </a:lnTo>
                  <a:cubicBezTo>
                    <a:pt x="55880" y="1560990"/>
                    <a:pt x="0" y="1505110"/>
                    <a:pt x="0" y="14365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127683" y="0"/>
                  </a:lnTo>
                  <a:cubicBezTo>
                    <a:pt x="7196263" y="0"/>
                    <a:pt x="7252143" y="55880"/>
                    <a:pt x="7252143" y="124460"/>
                  </a:cubicBezTo>
                  <a:lnTo>
                    <a:pt x="7252143" y="1436530"/>
                  </a:lnTo>
                  <a:cubicBezTo>
                    <a:pt x="7252143" y="1505110"/>
                    <a:pt x="7196263" y="1560990"/>
                    <a:pt x="7127683" y="156099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7" name="Freeform 7"/>
          <p:cNvSpPr/>
          <p:nvPr/>
        </p:nvSpPr>
        <p:spPr>
          <a:xfrm>
            <a:off x="12554180" y="18947"/>
            <a:ext cx="5525071" cy="4299510"/>
          </a:xfrm>
          <a:custGeom>
            <a:avLst/>
            <a:gdLst/>
            <a:ahLst/>
            <a:cxnLst/>
            <a:rect l="l" t="t" r="r" b="b"/>
            <a:pathLst>
              <a:path w="5525071" h="4299510">
                <a:moveTo>
                  <a:pt x="0" y="0"/>
                </a:moveTo>
                <a:lnTo>
                  <a:pt x="5525071" y="0"/>
                </a:lnTo>
                <a:lnTo>
                  <a:pt x="5525071" y="4299510"/>
                </a:lnTo>
                <a:lnTo>
                  <a:pt x="0" y="42995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732FCA4D-ACFA-8842-E069-1FB06E7B72B9}"/>
              </a:ext>
            </a:extLst>
          </p:cNvPr>
          <p:cNvSpPr txBox="1">
            <a:spLocks/>
          </p:cNvSpPr>
          <p:nvPr/>
        </p:nvSpPr>
        <p:spPr>
          <a:xfrm>
            <a:off x="2851237" y="313994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6000" dirty="0">
                <a:latin typeface="Aharoni" panose="02010803020104030203" pitchFamily="2" charset="-79"/>
                <a:cs typeface="Aharoni" panose="02010803020104030203" pitchFamily="2" charset="-79"/>
              </a:rPr>
              <a:t>Datos relevantes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1BB90FF-1A00-F64D-8676-78BF6A3B9B1F}"/>
              </a:ext>
            </a:extLst>
          </p:cNvPr>
          <p:cNvSpPr txBox="1"/>
          <p:nvPr/>
        </p:nvSpPr>
        <p:spPr>
          <a:xfrm>
            <a:off x="3851212" y="3948737"/>
            <a:ext cx="13293787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200" dirty="0">
                <a:solidFill>
                  <a:srgbClr val="000000"/>
                </a:solidFill>
                <a:latin typeface="Hero" panose="020B0604020202020204" charset="0"/>
              </a:rPr>
              <a:t>A</a:t>
            </a:r>
            <a:r>
              <a:rPr lang="es-MX" sz="3200" b="0" i="0" u="none" strike="noStrike" baseline="0" dirty="0">
                <a:solidFill>
                  <a:srgbClr val="000000"/>
                </a:solidFill>
                <a:latin typeface="Hero" panose="020B0604020202020204" charset="0"/>
              </a:rPr>
              <a:t>proximadamente el 38% de los jóvenes entre 12 y 18 años han experimentado alguna forma de acoso digital. </a:t>
            </a:r>
          </a:p>
          <a:p>
            <a:endParaRPr lang="es-MX" sz="3200" dirty="0">
              <a:solidFill>
                <a:srgbClr val="000000"/>
              </a:solidFill>
              <a:latin typeface="Hero" panose="020B0604020202020204" charset="0"/>
            </a:endParaRPr>
          </a:p>
          <a:p>
            <a:r>
              <a:rPr lang="es-MX" sz="3200" b="0" i="0" u="none" strike="noStrike" baseline="0" dirty="0">
                <a:solidFill>
                  <a:srgbClr val="000000"/>
                </a:solidFill>
                <a:latin typeface="Hero" panose="020B0604020202020204" charset="0"/>
              </a:rPr>
              <a:t>Este porcentaje, podría ser aún mayor debido al estigma asociado con la denuncia de estos hechos. </a:t>
            </a:r>
          </a:p>
          <a:p>
            <a:endParaRPr lang="es-MX" sz="3200" dirty="0">
              <a:solidFill>
                <a:srgbClr val="000000"/>
              </a:solidFill>
              <a:latin typeface="Hero" panose="020B0604020202020204" charset="0"/>
            </a:endParaRPr>
          </a:p>
          <a:p>
            <a:r>
              <a:rPr lang="es-MX" sz="3200" dirty="0">
                <a:solidFill>
                  <a:srgbClr val="000000"/>
                </a:solidFill>
                <a:latin typeface="Hero" panose="020B0604020202020204" charset="0"/>
              </a:rPr>
              <a:t>E</a:t>
            </a:r>
            <a:r>
              <a:rPr lang="es-MX" sz="3200" b="0" i="0" u="none" strike="noStrike" baseline="0" dirty="0">
                <a:solidFill>
                  <a:srgbClr val="000000"/>
                </a:solidFill>
                <a:latin typeface="Hero" panose="020B0604020202020204" charset="0"/>
              </a:rPr>
              <a:t>studios realizados por </a:t>
            </a:r>
            <a:r>
              <a:rPr lang="es-MX" sz="3200" dirty="0">
                <a:solidFill>
                  <a:srgbClr val="000000"/>
                </a:solidFill>
                <a:latin typeface="Hero" panose="020B0604020202020204" charset="0"/>
              </a:rPr>
              <a:t>el</a:t>
            </a:r>
            <a:r>
              <a:rPr lang="es-MX" sz="3200" b="0" i="0" u="none" strike="noStrike" baseline="0" dirty="0">
                <a:solidFill>
                  <a:srgbClr val="000000"/>
                </a:solidFill>
                <a:latin typeface="Hero" panose="020B0604020202020204" charset="0"/>
              </a:rPr>
              <a:t> Observatorio de Violencia Digital han señalado que en centros educativos de Tegucigalpa y San Pedro Sula se reportan casos recurrentes de acoso en redes sociales</a:t>
            </a:r>
            <a:r>
              <a:rPr lang="es-MX" sz="3200" dirty="0">
                <a:solidFill>
                  <a:srgbClr val="000000"/>
                </a:solidFill>
                <a:latin typeface="Hero" panose="020B0604020202020204" charset="0"/>
              </a:rPr>
              <a:t>.</a:t>
            </a:r>
          </a:p>
          <a:p>
            <a:endParaRPr lang="es-MX" sz="3200" b="0" i="0" u="none" strike="noStrike" baseline="0" dirty="0">
              <a:solidFill>
                <a:srgbClr val="000000"/>
              </a:solidFill>
              <a:latin typeface="Hero" panose="020B0604020202020204" charset="0"/>
            </a:endParaRPr>
          </a:p>
          <a:p>
            <a:r>
              <a:rPr lang="es-MX" sz="3200" dirty="0">
                <a:solidFill>
                  <a:srgbClr val="000000"/>
                </a:solidFill>
                <a:latin typeface="Hero" panose="020B0604020202020204" charset="0"/>
              </a:rPr>
              <a:t>Se e</a:t>
            </a:r>
            <a:r>
              <a:rPr lang="es-MX" sz="3200" b="0" i="0" u="none" strike="noStrike" baseline="0" dirty="0">
                <a:solidFill>
                  <a:srgbClr val="000000"/>
                </a:solidFill>
                <a:latin typeface="Hero" panose="020B0604020202020204" charset="0"/>
              </a:rPr>
              <a:t>videncia una crisis en el manejo de la seguridad digital </a:t>
            </a:r>
          </a:p>
          <a:p>
            <a:endParaRPr lang="es-MX" sz="3200" dirty="0">
              <a:solidFill>
                <a:srgbClr val="000000"/>
              </a:solidFill>
              <a:latin typeface="Hero" panose="020B0604020202020204" charset="0"/>
            </a:endParaRPr>
          </a:p>
          <a:p>
            <a:pPr algn="r"/>
            <a:r>
              <a:rPr lang="es-MX" b="0" i="0" u="none" strike="noStrike" baseline="0" dirty="0">
                <a:solidFill>
                  <a:srgbClr val="000000"/>
                </a:solidFill>
                <a:latin typeface="Hero" panose="020B0604020202020204" charset="0"/>
              </a:rPr>
              <a:t>(INE, 2021; Observatorio de Violencia Digital, 2019). </a:t>
            </a:r>
            <a:endParaRPr lang="es-HN" dirty="0">
              <a:latin typeface="Hero" panose="020B060402020202020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2144E73-F32D-BCD4-658F-917872E24553}"/>
              </a:ext>
            </a:extLst>
          </p:cNvPr>
          <p:cNvSpPr txBox="1"/>
          <p:nvPr/>
        </p:nvSpPr>
        <p:spPr>
          <a:xfrm>
            <a:off x="4117641" y="1429491"/>
            <a:ext cx="89642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dirty="0">
                <a:latin typeface="Hero" panose="020B0604020202020204" charset="0"/>
              </a:rPr>
              <a:t>Según el informe del Instituto Nacional de Estadística (INE, 2021), </a:t>
            </a:r>
            <a:endParaRPr lang="es-HN" sz="2800" dirty="0">
              <a:latin typeface="Hero" panose="020B060402020202020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D822C24-473B-4327-90E2-79629EF512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75" y="359268"/>
            <a:ext cx="2483317" cy="197339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028700" y="-199002"/>
            <a:ext cx="6034460" cy="8827003"/>
          </a:xfrm>
          <a:custGeom>
            <a:avLst/>
            <a:gdLst/>
            <a:ahLst/>
            <a:cxnLst/>
            <a:rect l="l" t="t" r="r" b="b"/>
            <a:pathLst>
              <a:path w="6034460" h="8827003">
                <a:moveTo>
                  <a:pt x="6034460" y="0"/>
                </a:moveTo>
                <a:lnTo>
                  <a:pt x="0" y="0"/>
                </a:lnTo>
                <a:lnTo>
                  <a:pt x="0" y="8827003"/>
                </a:lnTo>
                <a:lnTo>
                  <a:pt x="6034460" y="8827003"/>
                </a:lnTo>
                <a:lnTo>
                  <a:pt x="603446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857242" y="2095500"/>
            <a:ext cx="9882715" cy="3452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60"/>
              </a:lnSpc>
            </a:pPr>
            <a:r>
              <a:rPr lang="en-US" sz="10400" dirty="0">
                <a:solidFill>
                  <a:srgbClr val="211A15"/>
                </a:solidFill>
                <a:latin typeface="Cubao" panose="020B0604020202020204" charset="0"/>
                <a:ea typeface="Hero"/>
                <a:cs typeface="Hero"/>
                <a:sym typeface="Hero"/>
              </a:rPr>
              <a:t>Casos de </a:t>
            </a:r>
            <a:r>
              <a:rPr lang="es-MX" sz="9600" dirty="0">
                <a:solidFill>
                  <a:srgbClr val="211A15"/>
                </a:solidFill>
                <a:latin typeface="Cubao"/>
                <a:ea typeface="Cubao"/>
                <a:cs typeface="Cubao"/>
                <a:sym typeface="Cubao"/>
              </a:rPr>
              <a:t>CYBERBULLYING</a:t>
            </a:r>
            <a:endParaRPr lang="en-US" sz="10400" dirty="0">
              <a:solidFill>
                <a:srgbClr val="211A15"/>
              </a:solidFill>
              <a:latin typeface="Cubao" panose="020B0604020202020204" charset="0"/>
              <a:ea typeface="Hero"/>
              <a:cs typeface="Hero"/>
              <a:sym typeface="Hero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-1016406" y="8472114"/>
            <a:ext cx="19550446" cy="2017007"/>
            <a:chOff x="0" y="0"/>
            <a:chExt cx="8572317" cy="884401"/>
          </a:xfrm>
          <a:solidFill>
            <a:srgbClr val="92D050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8572317" cy="884401"/>
            </a:xfrm>
            <a:custGeom>
              <a:avLst/>
              <a:gdLst/>
              <a:ahLst/>
              <a:cxnLst/>
              <a:rect l="l" t="t" r="r" b="b"/>
              <a:pathLst>
                <a:path w="8572317" h="884401">
                  <a:moveTo>
                    <a:pt x="8447857" y="884401"/>
                  </a:moveTo>
                  <a:lnTo>
                    <a:pt x="124460" y="884401"/>
                  </a:lnTo>
                  <a:cubicBezTo>
                    <a:pt x="55880" y="884401"/>
                    <a:pt x="0" y="828521"/>
                    <a:pt x="0" y="75994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447857" y="0"/>
                  </a:lnTo>
                  <a:cubicBezTo>
                    <a:pt x="8516438" y="0"/>
                    <a:pt x="8572317" y="55880"/>
                    <a:pt x="8572317" y="124460"/>
                  </a:cubicBezTo>
                  <a:lnTo>
                    <a:pt x="8572317" y="759941"/>
                  </a:lnTo>
                  <a:cubicBezTo>
                    <a:pt x="8572317" y="828521"/>
                    <a:pt x="8516438" y="884401"/>
                    <a:pt x="8447857" y="884401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05449FE6-C0F8-28AE-278B-B22D53171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5734599"/>
            <a:ext cx="8065707" cy="491380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8BBCCD4-E7BA-434D-9ED8-37EC906F2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44800" y="429693"/>
            <a:ext cx="2438611" cy="193869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327EF6-597C-C2F3-6B47-D6AD29717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F5844E5-736A-8989-304D-3A2B78DDAACF}"/>
              </a:ext>
            </a:extLst>
          </p:cNvPr>
          <p:cNvSpPr/>
          <p:nvPr/>
        </p:nvSpPr>
        <p:spPr>
          <a:xfrm>
            <a:off x="15688425" y="2573547"/>
            <a:ext cx="2179242" cy="7538260"/>
          </a:xfrm>
          <a:custGeom>
            <a:avLst/>
            <a:gdLst/>
            <a:ahLst/>
            <a:cxnLst/>
            <a:rect l="l" t="t" r="r" b="b"/>
            <a:pathLst>
              <a:path w="2179242" h="7538260">
                <a:moveTo>
                  <a:pt x="0" y="0"/>
                </a:moveTo>
                <a:lnTo>
                  <a:pt x="2179242" y="0"/>
                </a:lnTo>
                <a:lnTo>
                  <a:pt x="2179242" y="7538260"/>
                </a:lnTo>
                <a:lnTo>
                  <a:pt x="0" y="7538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25A149FD-E7D5-E4A5-1C83-5C7B3634B108}"/>
              </a:ext>
            </a:extLst>
          </p:cNvPr>
          <p:cNvGrpSpPr/>
          <p:nvPr/>
        </p:nvGrpSpPr>
        <p:grpSpPr>
          <a:xfrm>
            <a:off x="861068" y="503954"/>
            <a:ext cx="12755863" cy="1442789"/>
            <a:chOff x="0" y="0"/>
            <a:chExt cx="6816245" cy="1560990"/>
          </a:xfrm>
          <a:solidFill>
            <a:srgbClr val="92D050"/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EFD3CF7A-E715-8043-B760-9AA872D99394}"/>
                </a:ext>
              </a:extLst>
            </p:cNvPr>
            <p:cNvSpPr/>
            <p:nvPr/>
          </p:nvSpPr>
          <p:spPr>
            <a:xfrm>
              <a:off x="0" y="0"/>
              <a:ext cx="6816245" cy="1560990"/>
            </a:xfrm>
            <a:custGeom>
              <a:avLst/>
              <a:gdLst/>
              <a:ahLst/>
              <a:cxnLst/>
              <a:rect l="l" t="t" r="r" b="b"/>
              <a:pathLst>
                <a:path w="6816245" h="1560990">
                  <a:moveTo>
                    <a:pt x="6691785" y="1560990"/>
                  </a:moveTo>
                  <a:lnTo>
                    <a:pt x="124460" y="1560990"/>
                  </a:lnTo>
                  <a:cubicBezTo>
                    <a:pt x="55880" y="1560990"/>
                    <a:pt x="0" y="1505110"/>
                    <a:pt x="0" y="14365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691785" y="0"/>
                  </a:lnTo>
                  <a:cubicBezTo>
                    <a:pt x="6760365" y="0"/>
                    <a:pt x="6816245" y="55880"/>
                    <a:pt x="6816245" y="124460"/>
                  </a:cubicBezTo>
                  <a:lnTo>
                    <a:pt x="6816245" y="1436530"/>
                  </a:lnTo>
                  <a:cubicBezTo>
                    <a:pt x="6816245" y="1505110"/>
                    <a:pt x="6760365" y="1560990"/>
                    <a:pt x="6691785" y="156099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BC17153-4313-82FE-F25B-D5B49641EC55}"/>
              </a:ext>
            </a:extLst>
          </p:cNvPr>
          <p:cNvSpPr txBox="1"/>
          <p:nvPr/>
        </p:nvSpPr>
        <p:spPr>
          <a:xfrm>
            <a:off x="873641" y="726888"/>
            <a:ext cx="1188720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s-MX" sz="4800" dirty="0">
                <a:latin typeface="Aharoni" panose="02010803020104030203" pitchFamily="2" charset="-79"/>
                <a:cs typeface="Aharoni" panose="02010803020104030203" pitchFamily="2" charset="-79"/>
              </a:rPr>
              <a:t>Caso niña de 14 años, Danlí-El Paraíso</a:t>
            </a:r>
          </a:p>
          <a:p>
            <a:endParaRPr lang="es-MX" sz="4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s-HN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3F1F6EB-D8C3-5DC7-CA3C-E7DA089B96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689" t="27083" r="41215" b="10931"/>
          <a:stretch/>
        </p:blipFill>
        <p:spPr>
          <a:xfrm>
            <a:off x="3801225" y="2296506"/>
            <a:ext cx="9387661" cy="725481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6FB0BF5-C984-4BBA-9612-F2B2A9632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88425" y="359050"/>
            <a:ext cx="2438091" cy="193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176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26968" y="2748740"/>
            <a:ext cx="2179242" cy="7538260"/>
          </a:xfrm>
          <a:custGeom>
            <a:avLst/>
            <a:gdLst/>
            <a:ahLst/>
            <a:cxnLst/>
            <a:rect l="l" t="t" r="r" b="b"/>
            <a:pathLst>
              <a:path w="2179242" h="7538260">
                <a:moveTo>
                  <a:pt x="0" y="0"/>
                </a:moveTo>
                <a:lnTo>
                  <a:pt x="2179242" y="0"/>
                </a:lnTo>
                <a:lnTo>
                  <a:pt x="2179242" y="7538260"/>
                </a:lnTo>
                <a:lnTo>
                  <a:pt x="0" y="7538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390642" y="284215"/>
            <a:ext cx="12755863" cy="1846660"/>
            <a:chOff x="0" y="0"/>
            <a:chExt cx="6816245" cy="1560990"/>
          </a:xfrm>
          <a:solidFill>
            <a:srgbClr val="92D050"/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6816245" cy="1560990"/>
            </a:xfrm>
            <a:custGeom>
              <a:avLst/>
              <a:gdLst/>
              <a:ahLst/>
              <a:cxnLst/>
              <a:rect l="l" t="t" r="r" b="b"/>
              <a:pathLst>
                <a:path w="6816245" h="1560990">
                  <a:moveTo>
                    <a:pt x="6691785" y="1560990"/>
                  </a:moveTo>
                  <a:lnTo>
                    <a:pt x="124460" y="1560990"/>
                  </a:lnTo>
                  <a:cubicBezTo>
                    <a:pt x="55880" y="1560990"/>
                    <a:pt x="0" y="1505110"/>
                    <a:pt x="0" y="14365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691785" y="0"/>
                  </a:lnTo>
                  <a:cubicBezTo>
                    <a:pt x="6760365" y="0"/>
                    <a:pt x="6816245" y="55880"/>
                    <a:pt x="6816245" y="124460"/>
                  </a:cubicBezTo>
                  <a:lnTo>
                    <a:pt x="6816245" y="1436530"/>
                  </a:lnTo>
                  <a:cubicBezTo>
                    <a:pt x="6816245" y="1505110"/>
                    <a:pt x="6760365" y="1560990"/>
                    <a:pt x="6691785" y="156099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1B57844-C950-4AE8-29BC-FB733F3410ED}"/>
              </a:ext>
            </a:extLst>
          </p:cNvPr>
          <p:cNvSpPr txBox="1"/>
          <p:nvPr/>
        </p:nvSpPr>
        <p:spPr>
          <a:xfrm>
            <a:off x="1052385" y="8192623"/>
            <a:ext cx="1379621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800" b="0" i="0" u="none" strike="noStrike" baseline="0" dirty="0">
                <a:solidFill>
                  <a:srgbClr val="000000"/>
                </a:solidFill>
                <a:latin typeface="Hero" panose="020B0604020202020204" charset="0"/>
              </a:rPr>
              <a:t>Estos casos, que han marcado a la opinión pública y generado debate en torno a la necesidad de reformas legales, permiten conocer de manera detallada las consecuencias devastadoras que el acoso en línea puede tener sobre las víctimas </a:t>
            </a:r>
            <a:endParaRPr lang="es-HN" sz="2800" dirty="0">
              <a:latin typeface="Hero" panose="020B060402020202020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F3DCAE5-FF18-A7BD-BDCD-AC83FBE723D2}"/>
              </a:ext>
            </a:extLst>
          </p:cNvPr>
          <p:cNvSpPr txBox="1"/>
          <p:nvPr/>
        </p:nvSpPr>
        <p:spPr>
          <a:xfrm>
            <a:off x="685801" y="678761"/>
            <a:ext cx="1188720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s-MX" sz="4800" dirty="0">
                <a:latin typeface="Aharoni" panose="02010803020104030203" pitchFamily="2" charset="-79"/>
                <a:cs typeface="Aharoni" panose="02010803020104030203" pitchFamily="2" charset="-79"/>
              </a:rPr>
              <a:t>Caso niña de 14 años, Trojes-El Paraíso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s-MX" sz="4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es-HN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D4CA7B8-98D8-06B6-AC7B-D66AFA31C1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043" t="26042" r="12519" b="10416"/>
          <a:stretch/>
        </p:blipFill>
        <p:spPr>
          <a:xfrm>
            <a:off x="4038600" y="2403872"/>
            <a:ext cx="7162800" cy="539420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AEC204B-CCE3-430C-AF45-9618CCA2CB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82713" y="359760"/>
            <a:ext cx="2438091" cy="193745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61846" y="-199002"/>
            <a:ext cx="6034460" cy="8827003"/>
          </a:xfrm>
          <a:custGeom>
            <a:avLst/>
            <a:gdLst/>
            <a:ahLst/>
            <a:cxnLst/>
            <a:rect l="l" t="t" r="r" b="b"/>
            <a:pathLst>
              <a:path w="6034460" h="8827003">
                <a:moveTo>
                  <a:pt x="0" y="0"/>
                </a:moveTo>
                <a:lnTo>
                  <a:pt x="6034461" y="0"/>
                </a:lnTo>
                <a:lnTo>
                  <a:pt x="6034461" y="8827003"/>
                </a:lnTo>
                <a:lnTo>
                  <a:pt x="0" y="88270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68794" y="2204156"/>
            <a:ext cx="10862295" cy="4811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00"/>
              </a:lnSpc>
            </a:pPr>
            <a:r>
              <a:rPr lang="es-MX" sz="6000" dirty="0">
                <a:solidFill>
                  <a:srgbClr val="211A15"/>
                </a:solidFill>
                <a:latin typeface="Cubao" panose="020B0604020202020204" charset="0"/>
                <a:ea typeface="Hero"/>
                <a:cs typeface="Hero"/>
                <a:sym typeface="Hero"/>
              </a:rPr>
              <a:t>Retraso en la Respuesta Institucional y Social en Honduras</a:t>
            </a:r>
            <a:endParaRPr lang="en-US" sz="6000" dirty="0">
              <a:solidFill>
                <a:srgbClr val="211A15"/>
              </a:solidFill>
              <a:latin typeface="Cubao" panose="020B0604020202020204" charset="0"/>
              <a:ea typeface="Hero"/>
              <a:cs typeface="Hero"/>
              <a:sym typeface="Hero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-838200" y="8478128"/>
            <a:ext cx="19550446" cy="2017007"/>
            <a:chOff x="0" y="0"/>
            <a:chExt cx="8572317" cy="884401"/>
          </a:xfrm>
          <a:solidFill>
            <a:srgbClr val="92D050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8572317" cy="884401"/>
            </a:xfrm>
            <a:custGeom>
              <a:avLst/>
              <a:gdLst/>
              <a:ahLst/>
              <a:cxnLst/>
              <a:rect l="l" t="t" r="r" b="b"/>
              <a:pathLst>
                <a:path w="8572317" h="884401">
                  <a:moveTo>
                    <a:pt x="8447857" y="884401"/>
                  </a:moveTo>
                  <a:lnTo>
                    <a:pt x="124460" y="884401"/>
                  </a:lnTo>
                  <a:cubicBezTo>
                    <a:pt x="55880" y="884401"/>
                    <a:pt x="0" y="828521"/>
                    <a:pt x="0" y="75994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447857" y="0"/>
                  </a:lnTo>
                  <a:cubicBezTo>
                    <a:pt x="8516438" y="0"/>
                    <a:pt x="8572317" y="55880"/>
                    <a:pt x="8572317" y="124460"/>
                  </a:cubicBezTo>
                  <a:lnTo>
                    <a:pt x="8572317" y="759941"/>
                  </a:lnTo>
                  <a:cubicBezTo>
                    <a:pt x="8572317" y="828521"/>
                    <a:pt x="8516438" y="884401"/>
                    <a:pt x="8447857" y="884401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6" name="Picture 7">
            <a:extLst>
              <a:ext uri="{FF2B5EF4-FFF2-40B4-BE49-F238E27FC236}">
                <a16:creationId xmlns:a16="http://schemas.microsoft.com/office/drawing/2014/main" id="{133E40ED-02DF-6C53-E9A4-4E451A1F61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98102" y="6793879"/>
            <a:ext cx="3283079" cy="36682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58B5784-4AA3-4752-8CD1-FEE8DA32A7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248" y="266700"/>
            <a:ext cx="2438091" cy="193745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BA1A6D-2965-9267-D31B-AFEBEE088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7C748CC-EF7C-E130-21D2-7869DCC1BC5A}"/>
              </a:ext>
            </a:extLst>
          </p:cNvPr>
          <p:cNvSpPr/>
          <p:nvPr/>
        </p:nvSpPr>
        <p:spPr>
          <a:xfrm>
            <a:off x="11811000" y="5283026"/>
            <a:ext cx="4281295" cy="4700032"/>
          </a:xfrm>
          <a:custGeom>
            <a:avLst/>
            <a:gdLst/>
            <a:ahLst/>
            <a:cxnLst/>
            <a:rect l="l" t="t" r="r" b="b"/>
            <a:pathLst>
              <a:path w="6498393" h="6498393">
                <a:moveTo>
                  <a:pt x="0" y="0"/>
                </a:moveTo>
                <a:lnTo>
                  <a:pt x="6498393" y="0"/>
                </a:lnTo>
                <a:lnTo>
                  <a:pt x="6498393" y="6498393"/>
                </a:lnTo>
                <a:lnTo>
                  <a:pt x="0" y="64983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B49EB1ED-ABA2-85FB-160C-A0869D5926F1}"/>
              </a:ext>
            </a:extLst>
          </p:cNvPr>
          <p:cNvGrpSpPr/>
          <p:nvPr/>
        </p:nvGrpSpPr>
        <p:grpSpPr>
          <a:xfrm>
            <a:off x="190050" y="2882614"/>
            <a:ext cx="9680781" cy="6617380"/>
            <a:chOff x="0" y="0"/>
            <a:chExt cx="7252143" cy="1560990"/>
          </a:xfrm>
          <a:solidFill>
            <a:srgbClr val="92D050"/>
          </a:solidFill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25C984E7-8562-95ED-5118-CAEF4418A7E7}"/>
                </a:ext>
              </a:extLst>
            </p:cNvPr>
            <p:cNvSpPr/>
            <p:nvPr/>
          </p:nvSpPr>
          <p:spPr>
            <a:xfrm>
              <a:off x="0" y="0"/>
              <a:ext cx="7252143" cy="1560990"/>
            </a:xfrm>
            <a:custGeom>
              <a:avLst/>
              <a:gdLst/>
              <a:ahLst/>
              <a:cxnLst/>
              <a:rect l="l" t="t" r="r" b="b"/>
              <a:pathLst>
                <a:path w="7252143" h="1560990">
                  <a:moveTo>
                    <a:pt x="7127683" y="1560990"/>
                  </a:moveTo>
                  <a:lnTo>
                    <a:pt x="124460" y="1560990"/>
                  </a:lnTo>
                  <a:cubicBezTo>
                    <a:pt x="55880" y="1560990"/>
                    <a:pt x="0" y="1505110"/>
                    <a:pt x="0" y="14365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127683" y="0"/>
                  </a:lnTo>
                  <a:cubicBezTo>
                    <a:pt x="7196263" y="0"/>
                    <a:pt x="7252143" y="55880"/>
                    <a:pt x="7252143" y="124460"/>
                  </a:cubicBezTo>
                  <a:lnTo>
                    <a:pt x="7252143" y="1436530"/>
                  </a:lnTo>
                  <a:cubicBezTo>
                    <a:pt x="7252143" y="1505110"/>
                    <a:pt x="7196263" y="1560990"/>
                    <a:pt x="7127683" y="156099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6321EAFB-AB36-5D99-515A-6CD048F183F5}"/>
              </a:ext>
            </a:extLst>
          </p:cNvPr>
          <p:cNvSpPr txBox="1"/>
          <p:nvPr/>
        </p:nvSpPr>
        <p:spPr>
          <a:xfrm>
            <a:off x="515178" y="647948"/>
            <a:ext cx="9390822" cy="9194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4400" dirty="0">
                <a:solidFill>
                  <a:srgbClr val="211A15"/>
                </a:solidFill>
                <a:latin typeface="Aharoni" panose="02010803020104030203" pitchFamily="2" charset="-79"/>
                <a:ea typeface="Hero"/>
                <a:cs typeface="Aharoni" panose="02010803020104030203" pitchFamily="2" charset="-79"/>
                <a:sym typeface="Hero"/>
              </a:rPr>
              <a:t>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561E1F3-E5E0-0DFC-DC90-2A96D32CA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3256" y="1347785"/>
            <a:ext cx="7619504" cy="380975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879F483-6EFD-9B0F-80CC-BD54EC98B06E}"/>
              </a:ext>
            </a:extLst>
          </p:cNvPr>
          <p:cNvSpPr txBox="1"/>
          <p:nvPr/>
        </p:nvSpPr>
        <p:spPr>
          <a:xfrm>
            <a:off x="325240" y="3318092"/>
            <a:ext cx="9366759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3200" dirty="0">
                <a:latin typeface="Hero" panose="020B0604020202020204" charset="0"/>
              </a:rPr>
              <a:t> Las instituciones hondureñas enfrentan varios desafíos para abordar eficazmente el ciberbullying</a:t>
            </a:r>
          </a:p>
          <a:p>
            <a:endParaRPr lang="es-MX" sz="3200" b="1" dirty="0">
              <a:latin typeface="Hero" panose="020B0604020202020204" charset="0"/>
            </a:endParaRPr>
          </a:p>
          <a:p>
            <a:endParaRPr lang="es-MX" sz="3200" b="1" dirty="0">
              <a:latin typeface="Hero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s-MX" sz="3200" b="1" dirty="0">
                <a:latin typeface="Hero" panose="020B0604020202020204" charset="0"/>
              </a:rPr>
              <a:t>a) </a:t>
            </a:r>
            <a:r>
              <a:rPr lang="es-MX" sz="3600" b="1" dirty="0">
                <a:latin typeface="Hero" panose="020B0604020202020204" charset="0"/>
              </a:rPr>
              <a:t>Falta de legislación específica </a:t>
            </a:r>
          </a:p>
          <a:p>
            <a:pPr>
              <a:lnSpc>
                <a:spcPct val="150000"/>
              </a:lnSpc>
            </a:pPr>
            <a:r>
              <a:rPr lang="es-MX" sz="3600" b="1" dirty="0">
                <a:latin typeface="Hero" panose="020B0604020202020204" charset="0"/>
              </a:rPr>
              <a:t>b) Limitada capacidad de investigación   </a:t>
            </a:r>
          </a:p>
          <a:p>
            <a:pPr>
              <a:lnSpc>
                <a:spcPct val="150000"/>
              </a:lnSpc>
            </a:pPr>
            <a:r>
              <a:rPr lang="es-MX" sz="3600" b="1" dirty="0">
                <a:latin typeface="Hero" panose="020B0604020202020204" charset="0"/>
              </a:rPr>
              <a:t>c) Baja priorización del problema*   </a:t>
            </a:r>
          </a:p>
          <a:p>
            <a:pPr>
              <a:lnSpc>
                <a:spcPct val="150000"/>
              </a:lnSpc>
            </a:pPr>
            <a:r>
              <a:rPr lang="es-MX" sz="3600" b="1" dirty="0">
                <a:latin typeface="Hero" panose="020B0604020202020204" charset="0"/>
              </a:rPr>
              <a:t>d) Descoordinación entre instituciones</a:t>
            </a:r>
            <a:endParaRPr lang="es-HN" sz="3600" dirty="0">
              <a:latin typeface="Hero" panose="020B060402020202020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96DAB7D-5988-35B6-B13D-4D85DB42CF37}"/>
              </a:ext>
            </a:extLst>
          </p:cNvPr>
          <p:cNvSpPr txBox="1"/>
          <p:nvPr/>
        </p:nvSpPr>
        <p:spPr>
          <a:xfrm>
            <a:off x="1981200" y="2102190"/>
            <a:ext cx="6934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4400" dirty="0">
                <a:latin typeface="Aharoni" panose="02010803020104030203" pitchFamily="2" charset="-79"/>
                <a:cs typeface="Aharoni" panose="02010803020104030203" pitchFamily="2" charset="-79"/>
              </a:rPr>
              <a:t>Retraso Institucional</a:t>
            </a:r>
            <a:endParaRPr lang="es-HN" sz="24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A32E0CF-8B71-423B-8F58-547A117E3D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240" y="286326"/>
            <a:ext cx="2438611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246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D6A139-3903-FBF4-427A-7EF363850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7BA4361-F29B-F9E8-200B-74404D13CBE8}"/>
              </a:ext>
            </a:extLst>
          </p:cNvPr>
          <p:cNvSpPr/>
          <p:nvPr/>
        </p:nvSpPr>
        <p:spPr>
          <a:xfrm rot="5400000">
            <a:off x="2800168" y="5343376"/>
            <a:ext cx="4281295" cy="4700032"/>
          </a:xfrm>
          <a:custGeom>
            <a:avLst/>
            <a:gdLst/>
            <a:ahLst/>
            <a:cxnLst/>
            <a:rect l="l" t="t" r="r" b="b"/>
            <a:pathLst>
              <a:path w="6498393" h="6498393">
                <a:moveTo>
                  <a:pt x="0" y="0"/>
                </a:moveTo>
                <a:lnTo>
                  <a:pt x="6498393" y="0"/>
                </a:lnTo>
                <a:lnTo>
                  <a:pt x="6498393" y="6498393"/>
                </a:lnTo>
                <a:lnTo>
                  <a:pt x="0" y="64983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5">
            <a:extLst>
              <a:ext uri="{FF2B5EF4-FFF2-40B4-BE49-F238E27FC236}">
                <a16:creationId xmlns:a16="http://schemas.microsoft.com/office/drawing/2014/main" id="{57865D2A-7F2A-D74B-E191-886F9B79FE5C}"/>
              </a:ext>
            </a:extLst>
          </p:cNvPr>
          <p:cNvGrpSpPr/>
          <p:nvPr/>
        </p:nvGrpSpPr>
        <p:grpSpPr>
          <a:xfrm>
            <a:off x="8737240" y="3504011"/>
            <a:ext cx="9144000" cy="5992121"/>
            <a:chOff x="0" y="0"/>
            <a:chExt cx="7252143" cy="1560990"/>
          </a:xfrm>
          <a:solidFill>
            <a:srgbClr val="92D050"/>
          </a:solidFill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84AEE038-9622-3DEF-38DE-3F68E2B75698}"/>
                </a:ext>
              </a:extLst>
            </p:cNvPr>
            <p:cNvSpPr/>
            <p:nvPr/>
          </p:nvSpPr>
          <p:spPr>
            <a:xfrm>
              <a:off x="0" y="0"/>
              <a:ext cx="7252143" cy="1560990"/>
            </a:xfrm>
            <a:custGeom>
              <a:avLst/>
              <a:gdLst/>
              <a:ahLst/>
              <a:cxnLst/>
              <a:rect l="l" t="t" r="r" b="b"/>
              <a:pathLst>
                <a:path w="7252143" h="1560990">
                  <a:moveTo>
                    <a:pt x="7127683" y="1560990"/>
                  </a:moveTo>
                  <a:lnTo>
                    <a:pt x="124460" y="1560990"/>
                  </a:lnTo>
                  <a:cubicBezTo>
                    <a:pt x="55880" y="1560990"/>
                    <a:pt x="0" y="1505110"/>
                    <a:pt x="0" y="14365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127683" y="0"/>
                  </a:lnTo>
                  <a:cubicBezTo>
                    <a:pt x="7196263" y="0"/>
                    <a:pt x="7252143" y="55880"/>
                    <a:pt x="7252143" y="124460"/>
                  </a:cubicBezTo>
                  <a:lnTo>
                    <a:pt x="7252143" y="1436530"/>
                  </a:lnTo>
                  <a:cubicBezTo>
                    <a:pt x="7252143" y="1505110"/>
                    <a:pt x="7196263" y="1560990"/>
                    <a:pt x="7127683" y="156099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D324482-D961-BE2D-D22F-939191DBA761}"/>
              </a:ext>
            </a:extLst>
          </p:cNvPr>
          <p:cNvSpPr txBox="1"/>
          <p:nvPr/>
        </p:nvSpPr>
        <p:spPr>
          <a:xfrm>
            <a:off x="9167446" y="2616221"/>
            <a:ext cx="967338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4400" b="0" i="0" u="none" strike="noStrike" baseline="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Factores Culturales y Sociales </a:t>
            </a:r>
            <a:endParaRPr lang="es-HN" sz="4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8698083-182D-F695-23A0-FB5C770B971D}"/>
              </a:ext>
            </a:extLst>
          </p:cNvPr>
          <p:cNvSpPr txBox="1"/>
          <p:nvPr/>
        </p:nvSpPr>
        <p:spPr>
          <a:xfrm>
            <a:off x="9095565" y="3622361"/>
            <a:ext cx="8427351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3200" b="1" dirty="0">
                <a:solidFill>
                  <a:srgbClr val="000000"/>
                </a:solidFill>
                <a:latin typeface="Hero" panose="020B0604020202020204" charset="0"/>
              </a:rPr>
              <a:t>Falta de conciencia y educación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3200" b="1" dirty="0">
                <a:solidFill>
                  <a:srgbClr val="000000"/>
                </a:solidFill>
                <a:latin typeface="Hero" panose="020B0604020202020204" charset="0"/>
              </a:rPr>
              <a:t>Factores culturales que normalizan la agresión y el rechazo.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3200" b="1" dirty="0">
                <a:solidFill>
                  <a:srgbClr val="000000"/>
                </a:solidFill>
                <a:latin typeface="Hero" panose="020B0604020202020204" charset="0"/>
              </a:rPr>
              <a:t>Indiferencia o complicidad frente al acoso digital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3200" b="1" dirty="0">
                <a:solidFill>
                  <a:srgbClr val="000000"/>
                </a:solidFill>
                <a:latin typeface="Hero" panose="020B0604020202020204" charset="0"/>
              </a:rPr>
              <a:t>Roles de género y discriminación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3200" b="1" dirty="0">
                <a:solidFill>
                  <a:srgbClr val="000000"/>
                </a:solidFill>
                <a:latin typeface="Hero" panose="020B0604020202020204" charset="0"/>
              </a:rPr>
              <a:t>Culpabilización de las víctimas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HN" sz="3200" dirty="0">
              <a:latin typeface="Hero" panose="020B060402020202020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0FEFB1D-05FC-6CD4-CB92-F433503960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807" y="728283"/>
            <a:ext cx="7388848" cy="429759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04DE69A-8773-4BDC-99F5-E578B72DFB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49389" y="266700"/>
            <a:ext cx="2438611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62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>
            <a:off x="1028700" y="0"/>
            <a:ext cx="2973878" cy="10287000"/>
          </a:xfrm>
          <a:custGeom>
            <a:avLst/>
            <a:gdLst/>
            <a:ahLst/>
            <a:cxnLst/>
            <a:rect l="l" t="t" r="r" b="b"/>
            <a:pathLst>
              <a:path w="2973878" h="10287000">
                <a:moveTo>
                  <a:pt x="0" y="0"/>
                </a:moveTo>
                <a:lnTo>
                  <a:pt x="2973878" y="0"/>
                </a:lnTo>
                <a:lnTo>
                  <a:pt x="297387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648200" y="952500"/>
            <a:ext cx="11657861" cy="909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s-HN" sz="5400" b="1" dirty="0">
                <a:latin typeface="Aharoni" panose="02010803020104030203" pitchFamily="2" charset="-79"/>
                <a:cs typeface="Aharoni" panose="02010803020104030203" pitchFamily="2" charset="-79"/>
              </a:rPr>
              <a:t>MARCO NORMATIVO NACIONAL</a:t>
            </a:r>
            <a:r>
              <a:rPr lang="en-US" sz="5199" dirty="0">
                <a:solidFill>
                  <a:srgbClr val="000000"/>
                </a:solidFill>
                <a:latin typeface="Aharoni" panose="02010803020104030203" pitchFamily="2" charset="-79"/>
                <a:ea typeface="Hero"/>
                <a:cs typeface="Aharoni" panose="02010803020104030203" pitchFamily="2" charset="-79"/>
                <a:sym typeface="Hero"/>
              </a:rPr>
              <a:t>. 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2D0C7B4-40C7-9387-505F-7803B8C18B6B}"/>
              </a:ext>
            </a:extLst>
          </p:cNvPr>
          <p:cNvSpPr txBox="1"/>
          <p:nvPr/>
        </p:nvSpPr>
        <p:spPr>
          <a:xfrm>
            <a:off x="4648200" y="2247900"/>
            <a:ext cx="13258800" cy="7417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800" b="1" i="1" dirty="0">
                <a:solidFill>
                  <a:schemeClr val="accent5">
                    <a:lumMod val="75000"/>
                  </a:schemeClr>
                </a:solidFill>
                <a:latin typeface="Hero" panose="020B0604020202020204" charset="0"/>
              </a:rPr>
              <a:t>La Constitución de la República de Honduras- Artículo 76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s-MX" sz="2800" b="1" dirty="0">
              <a:solidFill>
                <a:schemeClr val="accent2">
                  <a:lumMod val="50000"/>
                </a:schemeClr>
              </a:solidFill>
              <a:latin typeface="Hero" panose="020B060402020202020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800" b="1" dirty="0">
                <a:solidFill>
                  <a:schemeClr val="accent5">
                    <a:lumMod val="75000"/>
                  </a:schemeClr>
                </a:solidFill>
                <a:latin typeface="Hero" panose="020B0604020202020204" charset="0"/>
              </a:rPr>
              <a:t>Ley Especial sobre Ciberdelincuencia (Decreto No. 144-2019) 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s-MX" sz="2800" b="1" dirty="0">
              <a:solidFill>
                <a:schemeClr val="accent5">
                  <a:lumMod val="75000"/>
                </a:schemeClr>
              </a:solidFill>
              <a:latin typeface="Hero" panose="020B060402020202020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800" b="1" i="1" dirty="0">
                <a:solidFill>
                  <a:schemeClr val="accent5">
                    <a:lumMod val="75000"/>
                  </a:schemeClr>
                </a:solidFill>
                <a:latin typeface="Hero" panose="020B0604020202020204" charset="0"/>
              </a:rPr>
              <a:t>Ley Fundamental de Educación (Artículo16)                          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s-MX" sz="2800" dirty="0">
              <a:latin typeface="Hero" panose="020B060402020202020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800" i="1" dirty="0">
                <a:solidFill>
                  <a:schemeClr val="accent5">
                    <a:lumMod val="75000"/>
                  </a:schemeClr>
                </a:solidFill>
                <a:latin typeface="Hero" panose="020B0604020202020204" charset="0"/>
              </a:rPr>
              <a:t>Código de la Niñez y Adolescencia (Decreto No. 73-96)   </a:t>
            </a:r>
          </a:p>
          <a:p>
            <a:pPr algn="just"/>
            <a:r>
              <a:rPr lang="es-MX" sz="2800" i="1" dirty="0">
                <a:solidFill>
                  <a:schemeClr val="accent5">
                    <a:lumMod val="75000"/>
                  </a:schemeClr>
                </a:solidFill>
                <a:latin typeface="Hero" panose="020B0604020202020204" charset="0"/>
              </a:rPr>
              <a:t>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800" i="1" dirty="0">
                <a:solidFill>
                  <a:schemeClr val="accent5">
                    <a:lumMod val="75000"/>
                  </a:schemeClr>
                </a:solidFill>
                <a:latin typeface="Hero" panose="020B0604020202020204" charset="0"/>
              </a:rPr>
              <a:t>Código Penal de Honduras  Artículo 172-  - Artículo 172-C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s-MX" sz="2800" i="1" dirty="0">
              <a:solidFill>
                <a:schemeClr val="accent5">
                  <a:lumMod val="75000"/>
                </a:schemeClr>
              </a:solidFill>
              <a:latin typeface="Hero" panose="020B060402020202020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800" i="1" dirty="0">
                <a:solidFill>
                  <a:schemeClr val="accent5">
                    <a:lumMod val="75000"/>
                  </a:schemeClr>
                </a:solidFill>
                <a:latin typeface="Hero" panose="020B0604020202020204" charset="0"/>
              </a:rPr>
              <a:t>Ley de Protección de Datos Personales (esta en Proyecto de Ley)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s-MX" sz="2800" i="1" dirty="0">
              <a:solidFill>
                <a:schemeClr val="accent5">
                  <a:lumMod val="75000"/>
                </a:schemeClr>
              </a:solidFill>
              <a:latin typeface="Hero" panose="020B060402020202020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800" b="1" i="1" dirty="0">
                <a:solidFill>
                  <a:schemeClr val="accent5">
                    <a:lumMod val="75000"/>
                  </a:schemeClr>
                </a:solidFill>
                <a:latin typeface="Hero" panose="020B0604020202020204" charset="0"/>
              </a:rPr>
              <a:t>Ley de Telecomunicaciones 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s-MX" sz="2800" b="1" i="1" dirty="0">
              <a:solidFill>
                <a:schemeClr val="accent5">
                  <a:lumMod val="75000"/>
                </a:schemeClr>
              </a:solidFill>
              <a:latin typeface="Hero" panose="020B060402020202020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800" b="1" i="1" dirty="0">
                <a:solidFill>
                  <a:schemeClr val="accent5">
                    <a:lumMod val="75000"/>
                  </a:schemeClr>
                </a:solidFill>
                <a:latin typeface="Hero" panose="020B0604020202020204" charset="0"/>
              </a:rPr>
              <a:t>Convención sobre los Derechos del Niño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s-MX" sz="2800" b="1" i="1" dirty="0">
              <a:solidFill>
                <a:schemeClr val="accent5">
                  <a:lumMod val="75000"/>
                </a:schemeClr>
              </a:solidFill>
              <a:latin typeface="Hero" panose="020B060402020202020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800" b="1" i="1" dirty="0">
                <a:solidFill>
                  <a:schemeClr val="accent5">
                    <a:lumMod val="75000"/>
                  </a:schemeClr>
                </a:solidFill>
                <a:latin typeface="Hero" panose="020B0604020202020204" charset="0"/>
              </a:rPr>
              <a:t>Ley de Protección Integral de la Niñez y Adolescencia  </a:t>
            </a:r>
            <a:endParaRPr lang="es-MX" sz="2800" b="1" i="1" dirty="0">
              <a:solidFill>
                <a:schemeClr val="accent2">
                  <a:lumMod val="50000"/>
                </a:schemeClr>
              </a:solidFill>
              <a:latin typeface="Hero" panose="020B060402020202020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1F79D12-211A-4373-823E-11EF40E5C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32377" y="309204"/>
            <a:ext cx="2438611" cy="193869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85999" y="2545345"/>
            <a:ext cx="15087601" cy="6630869"/>
            <a:chOff x="0" y="0"/>
            <a:chExt cx="5920967" cy="3002180"/>
          </a:xfrm>
          <a:solidFill>
            <a:srgbClr val="92D05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920967" cy="3002181"/>
            </a:xfrm>
            <a:custGeom>
              <a:avLst/>
              <a:gdLst/>
              <a:ahLst/>
              <a:cxnLst/>
              <a:rect l="l" t="t" r="r" b="b"/>
              <a:pathLst>
                <a:path w="5920967" h="3002181">
                  <a:moveTo>
                    <a:pt x="5796507" y="3002180"/>
                  </a:moveTo>
                  <a:lnTo>
                    <a:pt x="124460" y="3002180"/>
                  </a:lnTo>
                  <a:cubicBezTo>
                    <a:pt x="55880" y="3002180"/>
                    <a:pt x="0" y="2946300"/>
                    <a:pt x="0" y="287772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877720"/>
                  </a:lnTo>
                  <a:cubicBezTo>
                    <a:pt x="5920967" y="2946300"/>
                    <a:pt x="5865087" y="3002181"/>
                    <a:pt x="5796507" y="3002181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9186" y="6358453"/>
            <a:ext cx="4212010" cy="3601269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-10800000">
            <a:off x="-2209541" y="-1931136"/>
            <a:ext cx="5458000" cy="5477920"/>
          </a:xfrm>
          <a:custGeom>
            <a:avLst/>
            <a:gdLst/>
            <a:ahLst/>
            <a:cxnLst/>
            <a:rect l="l" t="t" r="r" b="b"/>
            <a:pathLst>
              <a:path w="5458000" h="5477920">
                <a:moveTo>
                  <a:pt x="0" y="0"/>
                </a:moveTo>
                <a:lnTo>
                  <a:pt x="5458000" y="0"/>
                </a:lnTo>
                <a:lnTo>
                  <a:pt x="5458000" y="5477920"/>
                </a:lnTo>
                <a:lnTo>
                  <a:pt x="0" y="54779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295619" y="2495866"/>
            <a:ext cx="11068358" cy="1496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628"/>
              </a:lnSpc>
            </a:pPr>
            <a:r>
              <a:rPr lang="en-US" sz="9600" dirty="0" err="1">
                <a:solidFill>
                  <a:srgbClr val="211A15"/>
                </a:solidFill>
                <a:latin typeface="Cubao"/>
                <a:ea typeface="Cubao"/>
                <a:cs typeface="Cubao"/>
                <a:sym typeface="Cubao"/>
              </a:rPr>
              <a:t>Conclusiones</a:t>
            </a:r>
            <a:r>
              <a:rPr lang="en-US" sz="9600" dirty="0">
                <a:solidFill>
                  <a:srgbClr val="211A15"/>
                </a:solidFill>
                <a:latin typeface="Cubao"/>
                <a:ea typeface="Cubao"/>
                <a:cs typeface="Cubao"/>
                <a:sym typeface="Cubao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857169" y="4027686"/>
            <a:ext cx="13945259" cy="4661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178"/>
              </a:lnSpc>
            </a:pPr>
            <a:r>
              <a:rPr lang="es-MX" sz="2800" dirty="0">
                <a:solidFill>
                  <a:srgbClr val="211A15"/>
                </a:solidFill>
                <a:latin typeface="Hero"/>
                <a:ea typeface="Hero"/>
                <a:cs typeface="Hero"/>
                <a:sym typeface="Hero"/>
              </a:rPr>
              <a:t>El fenómeno del </a:t>
            </a:r>
            <a:r>
              <a:rPr lang="es-MX" sz="2800" dirty="0" err="1">
                <a:solidFill>
                  <a:srgbClr val="211A15"/>
                </a:solidFill>
                <a:latin typeface="Hero"/>
                <a:ea typeface="Hero"/>
                <a:cs typeface="Hero"/>
                <a:sym typeface="Hero"/>
              </a:rPr>
              <a:t>cyberbullying</a:t>
            </a:r>
            <a:r>
              <a:rPr lang="es-MX" sz="2800" dirty="0">
                <a:solidFill>
                  <a:srgbClr val="211A15"/>
                </a:solidFill>
                <a:latin typeface="Hero"/>
                <a:ea typeface="Hero"/>
                <a:cs typeface="Hero"/>
                <a:sym typeface="Hero"/>
              </a:rPr>
              <a:t> en Honduras exige una respuesta multifacética que combine reformas legislativas, estrategias de prevención, campañas de sensibilización y una transformación cultural profunda. Las historias dolorosas de víctimas como Ana Patricia y Brenda evidencian que el costo humano de la violencia digital es incalculable y que la impunidad y la inacción institucional han permitido que el problema se agrave con el tiempo.</a:t>
            </a:r>
            <a:endParaRPr lang="en-US" sz="2800" dirty="0">
              <a:solidFill>
                <a:srgbClr val="211A15"/>
              </a:solidFill>
              <a:latin typeface="Hero"/>
              <a:ea typeface="Hero"/>
              <a:cs typeface="Hero"/>
              <a:sym typeface="Hero"/>
            </a:endParaRPr>
          </a:p>
        </p:txBody>
      </p:sp>
      <p:sp>
        <p:nvSpPr>
          <p:cNvPr id="8" name="Freeform 8"/>
          <p:cNvSpPr/>
          <p:nvPr/>
        </p:nvSpPr>
        <p:spPr>
          <a:xfrm rot="-5400000" flipH="1">
            <a:off x="16571413" y="7231114"/>
            <a:ext cx="5458000" cy="5477920"/>
          </a:xfrm>
          <a:custGeom>
            <a:avLst/>
            <a:gdLst/>
            <a:ahLst/>
            <a:cxnLst/>
            <a:rect l="l" t="t" r="r" b="b"/>
            <a:pathLst>
              <a:path w="5458000" h="5477920">
                <a:moveTo>
                  <a:pt x="5458000" y="0"/>
                </a:moveTo>
                <a:lnTo>
                  <a:pt x="0" y="0"/>
                </a:lnTo>
                <a:lnTo>
                  <a:pt x="0" y="5477919"/>
                </a:lnTo>
                <a:lnTo>
                  <a:pt x="5458000" y="5477919"/>
                </a:lnTo>
                <a:lnTo>
                  <a:pt x="54580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0026BA3-3B3D-4573-B304-5FC05F88E6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83122" y="316926"/>
            <a:ext cx="2438611" cy="193869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190C7-4EE1-4A71-827E-DB3B49992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7BC43BD-06A9-472E-54BF-802CE786B85E}"/>
              </a:ext>
            </a:extLst>
          </p:cNvPr>
          <p:cNvSpPr/>
          <p:nvPr/>
        </p:nvSpPr>
        <p:spPr>
          <a:xfrm rot="16200000" flipV="1">
            <a:off x="10784469" y="3274434"/>
            <a:ext cx="6635236" cy="6868171"/>
          </a:xfrm>
          <a:custGeom>
            <a:avLst/>
            <a:gdLst/>
            <a:ahLst/>
            <a:cxnLst/>
            <a:rect l="l" t="t" r="r" b="b"/>
            <a:pathLst>
              <a:path w="6635236" h="6659452">
                <a:moveTo>
                  <a:pt x="0" y="0"/>
                </a:moveTo>
                <a:lnTo>
                  <a:pt x="6635236" y="0"/>
                </a:lnTo>
                <a:lnTo>
                  <a:pt x="6635236" y="6659453"/>
                </a:lnTo>
                <a:lnTo>
                  <a:pt x="0" y="6659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D8A7D695-5144-02E3-33C1-9DFF5428906C}"/>
              </a:ext>
            </a:extLst>
          </p:cNvPr>
          <p:cNvGrpSpPr/>
          <p:nvPr/>
        </p:nvGrpSpPr>
        <p:grpSpPr>
          <a:xfrm>
            <a:off x="228599" y="491129"/>
            <a:ext cx="14097001" cy="2049471"/>
            <a:chOff x="0" y="0"/>
            <a:chExt cx="7252143" cy="1560990"/>
          </a:xfrm>
          <a:solidFill>
            <a:srgbClr val="92D050"/>
          </a:solidFill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22F6D579-2821-AD3A-D0AF-D4BBDFB7B8B7}"/>
                </a:ext>
              </a:extLst>
            </p:cNvPr>
            <p:cNvSpPr/>
            <p:nvPr/>
          </p:nvSpPr>
          <p:spPr>
            <a:xfrm>
              <a:off x="0" y="0"/>
              <a:ext cx="7252143" cy="1560990"/>
            </a:xfrm>
            <a:custGeom>
              <a:avLst/>
              <a:gdLst/>
              <a:ahLst/>
              <a:cxnLst/>
              <a:rect l="l" t="t" r="r" b="b"/>
              <a:pathLst>
                <a:path w="7252143" h="1560990">
                  <a:moveTo>
                    <a:pt x="7127683" y="1560990"/>
                  </a:moveTo>
                  <a:lnTo>
                    <a:pt x="124460" y="1560990"/>
                  </a:lnTo>
                  <a:cubicBezTo>
                    <a:pt x="55880" y="1560990"/>
                    <a:pt x="0" y="1505110"/>
                    <a:pt x="0" y="14365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127683" y="0"/>
                  </a:lnTo>
                  <a:cubicBezTo>
                    <a:pt x="7196263" y="0"/>
                    <a:pt x="7252143" y="55880"/>
                    <a:pt x="7252143" y="124460"/>
                  </a:cubicBezTo>
                  <a:lnTo>
                    <a:pt x="7252143" y="1436530"/>
                  </a:lnTo>
                  <a:cubicBezTo>
                    <a:pt x="7252143" y="1505110"/>
                    <a:pt x="7196263" y="1560990"/>
                    <a:pt x="7127683" y="156099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5" name="Título 1">
            <a:extLst>
              <a:ext uri="{FF2B5EF4-FFF2-40B4-BE49-F238E27FC236}">
                <a16:creationId xmlns:a16="http://schemas.microsoft.com/office/drawing/2014/main" id="{3416AE1F-B86E-CDA6-B719-0F8621284789}"/>
              </a:ext>
            </a:extLst>
          </p:cNvPr>
          <p:cNvSpPr txBox="1">
            <a:spLocks/>
          </p:cNvSpPr>
          <p:nvPr/>
        </p:nvSpPr>
        <p:spPr>
          <a:xfrm>
            <a:off x="380999" y="1062031"/>
            <a:ext cx="9137711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6000" dirty="0">
                <a:latin typeface="Aharoni" panose="02010803020104030203" pitchFamily="2" charset="-79"/>
                <a:cs typeface="Aharoni" panose="02010803020104030203" pitchFamily="2" charset="-79"/>
              </a:rPr>
              <a:t>Contenido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038C3D2-AD04-E794-982D-C5A9C22A62EA}"/>
              </a:ext>
            </a:extLst>
          </p:cNvPr>
          <p:cNvSpPr txBox="1"/>
          <p:nvPr/>
        </p:nvSpPr>
        <p:spPr>
          <a:xfrm>
            <a:off x="2615971" y="2324100"/>
            <a:ext cx="13293787" cy="7171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s-HN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s-MX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s-MX" sz="2800" b="0" i="0" u="none" strike="noStrike" baseline="0" dirty="0">
                <a:solidFill>
                  <a:srgbClr val="000000"/>
                </a:solidFill>
                <a:latin typeface="Hero" panose="020B0604020202020204" charset="0"/>
              </a:rPr>
              <a:t>  Definición y Tipologías del </a:t>
            </a:r>
            <a:r>
              <a:rPr lang="es-MX" sz="2800" b="0" i="0" u="none" strike="noStrike" baseline="0" dirty="0" err="1">
                <a:solidFill>
                  <a:srgbClr val="000000"/>
                </a:solidFill>
                <a:latin typeface="Hero" panose="020B0604020202020204" charset="0"/>
              </a:rPr>
              <a:t>Cyberbullying</a:t>
            </a:r>
            <a:endParaRPr lang="es-MX" sz="2800" dirty="0">
              <a:solidFill>
                <a:srgbClr val="000000"/>
              </a:solidFill>
              <a:latin typeface="Hero" panose="020B0604020202020204" charset="0"/>
            </a:endParaRP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s-MX" sz="2800" b="0" i="0" u="none" strike="noStrike" baseline="0" dirty="0">
                <a:solidFill>
                  <a:srgbClr val="000000"/>
                </a:solidFill>
                <a:latin typeface="Hero" panose="020B0604020202020204" charset="0"/>
              </a:rPr>
              <a:t>  Impacto psicológico y social de las víctimas</a:t>
            </a:r>
          </a:p>
          <a:p>
            <a:pPr marL="457200" indent="-457200" algn="just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s-MX" sz="2800" dirty="0">
                <a:solidFill>
                  <a:srgbClr val="000000"/>
                </a:solidFill>
                <a:latin typeface="Hero" panose="020B0604020202020204" charset="0"/>
              </a:rPr>
              <a:t>Estadísticas</a:t>
            </a:r>
            <a:r>
              <a:rPr lang="es-MX" sz="2800" b="0" i="0" u="none" strike="noStrike" baseline="0" dirty="0">
                <a:solidFill>
                  <a:srgbClr val="000000"/>
                </a:solidFill>
                <a:latin typeface="Hero" panose="020B0604020202020204" charset="0"/>
              </a:rPr>
              <a:t> y datos de </a:t>
            </a:r>
            <a:r>
              <a:rPr lang="es-MX" sz="2800" b="0" i="0" u="none" strike="noStrike" baseline="0" dirty="0" err="1">
                <a:solidFill>
                  <a:srgbClr val="000000"/>
                </a:solidFill>
                <a:latin typeface="Hero" panose="020B0604020202020204" charset="0"/>
              </a:rPr>
              <a:t>cyberbullying</a:t>
            </a:r>
            <a:r>
              <a:rPr lang="es-MX" sz="2800" b="0" i="0" u="none" strike="noStrike" baseline="0" dirty="0">
                <a:solidFill>
                  <a:srgbClr val="000000"/>
                </a:solidFill>
                <a:latin typeface="Hero" panose="020B0604020202020204" charset="0"/>
              </a:rPr>
              <a:t> en Honduras </a:t>
            </a:r>
            <a:endParaRPr lang="es-MX" sz="2800" b="0" i="0" u="none" strike="noStrike" baseline="0" dirty="0">
              <a:solidFill>
                <a:srgbClr val="211A15"/>
              </a:solidFill>
              <a:latin typeface="Hero"/>
              <a:sym typeface="Hero"/>
            </a:endParaRPr>
          </a:p>
          <a:p>
            <a:pPr marL="457200" indent="-457200" algn="just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s-MX" sz="2800" dirty="0">
                <a:solidFill>
                  <a:srgbClr val="211A15"/>
                </a:solidFill>
                <a:latin typeface="Hero"/>
                <a:ea typeface="Hero"/>
                <a:cs typeface="Hero"/>
                <a:sym typeface="Hero"/>
              </a:rPr>
              <a:t>Retraso en la Respuesta Institucional y Social en Honduras</a:t>
            </a:r>
          </a:p>
          <a:p>
            <a:pPr marL="457200" indent="-457200" algn="just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s-MX" sz="2800" dirty="0">
                <a:solidFill>
                  <a:srgbClr val="211A15"/>
                </a:solidFill>
                <a:latin typeface="Hero"/>
                <a:ea typeface="Hero"/>
                <a:cs typeface="Hero"/>
                <a:sym typeface="Hero"/>
              </a:rPr>
              <a:t>Marco Normativo Nacional</a:t>
            </a:r>
          </a:p>
          <a:p>
            <a:pPr marL="457200" indent="-457200" algn="just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s-MX" sz="2800" dirty="0">
                <a:solidFill>
                  <a:srgbClr val="211A15"/>
                </a:solidFill>
                <a:latin typeface="Hero"/>
                <a:ea typeface="Hero"/>
                <a:cs typeface="Hero"/>
                <a:sym typeface="Hero"/>
              </a:rPr>
              <a:t>Conclusiones </a:t>
            </a:r>
          </a:p>
          <a:p>
            <a:pPr marL="457200" indent="-457200" algn="just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s-MX" sz="2800" dirty="0">
                <a:solidFill>
                  <a:srgbClr val="211A15"/>
                </a:solidFill>
                <a:latin typeface="Hero"/>
                <a:ea typeface="Hero"/>
                <a:cs typeface="Hero"/>
                <a:sym typeface="Hero"/>
              </a:rPr>
              <a:t>Referencias Bibliográficas</a:t>
            </a:r>
            <a:endParaRPr lang="es-MX" sz="2800" b="0" i="0" u="none" strike="noStrike" baseline="0" dirty="0">
              <a:solidFill>
                <a:srgbClr val="000000"/>
              </a:solidFill>
              <a:latin typeface="Hero" panose="020B0604020202020204" charset="0"/>
            </a:endParaRPr>
          </a:p>
          <a:p>
            <a:endParaRPr lang="es-MX" sz="3200" dirty="0">
              <a:solidFill>
                <a:srgbClr val="000000"/>
              </a:solidFill>
              <a:latin typeface="Hero" panose="020B060402020202020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22AD717-B83F-44F7-9A0C-E7022B881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2002" y="603144"/>
            <a:ext cx="2438091" cy="193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42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87C62D-575E-7516-07CF-AA20A10AC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25DC5E4E-5313-BC12-92C1-F450838AC9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9186" y="6358453"/>
            <a:ext cx="4212010" cy="3601269"/>
          </a:xfrm>
          <a:prstGeom prst="rect">
            <a:avLst/>
          </a:prstGeom>
        </p:spPr>
      </p:pic>
      <p:sp>
        <p:nvSpPr>
          <p:cNvPr id="5" name="Freeform 5">
            <a:extLst>
              <a:ext uri="{FF2B5EF4-FFF2-40B4-BE49-F238E27FC236}">
                <a16:creationId xmlns:a16="http://schemas.microsoft.com/office/drawing/2014/main" id="{223EA64F-F1F9-A99C-5AE8-D396FB669BD7}"/>
              </a:ext>
            </a:extLst>
          </p:cNvPr>
          <p:cNvSpPr/>
          <p:nvPr/>
        </p:nvSpPr>
        <p:spPr>
          <a:xfrm rot="-10800000">
            <a:off x="-2992809" y="-2048092"/>
            <a:ext cx="5458000" cy="5477920"/>
          </a:xfrm>
          <a:custGeom>
            <a:avLst/>
            <a:gdLst/>
            <a:ahLst/>
            <a:cxnLst/>
            <a:rect l="l" t="t" r="r" b="b"/>
            <a:pathLst>
              <a:path w="5458000" h="5477920">
                <a:moveTo>
                  <a:pt x="0" y="0"/>
                </a:moveTo>
                <a:lnTo>
                  <a:pt x="5458000" y="0"/>
                </a:lnTo>
                <a:lnTo>
                  <a:pt x="5458000" y="5477920"/>
                </a:lnTo>
                <a:lnTo>
                  <a:pt x="0" y="54779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19AE5E08-A730-C903-EF0F-6EA28FF59CE0}"/>
              </a:ext>
            </a:extLst>
          </p:cNvPr>
          <p:cNvSpPr txBox="1"/>
          <p:nvPr/>
        </p:nvSpPr>
        <p:spPr>
          <a:xfrm>
            <a:off x="3124200" y="327278"/>
            <a:ext cx="13572491" cy="92845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178"/>
              </a:lnSpc>
            </a:pPr>
            <a:r>
              <a:rPr lang="es-MX" sz="5400" dirty="0">
                <a:solidFill>
                  <a:srgbClr val="211A15"/>
                </a:solidFill>
                <a:latin typeface="Aharoni" panose="02010803020104030203" pitchFamily="2" charset="-79"/>
                <a:ea typeface="Hero"/>
                <a:cs typeface="Aharoni" panose="02010803020104030203" pitchFamily="2" charset="-79"/>
                <a:sym typeface="Hero"/>
              </a:rPr>
              <a:t>Referencias</a:t>
            </a:r>
          </a:p>
          <a:p>
            <a:pPr algn="just">
              <a:lnSpc>
                <a:spcPts val="6178"/>
              </a:lnSpc>
            </a:pPr>
            <a:endParaRPr lang="es-MX" sz="5400" dirty="0">
              <a:solidFill>
                <a:srgbClr val="211A15"/>
              </a:solidFill>
              <a:latin typeface="Aharoni" panose="02010803020104030203" pitchFamily="2" charset="-79"/>
              <a:ea typeface="Hero"/>
              <a:cs typeface="Aharoni" panose="02010803020104030203" pitchFamily="2" charset="-79"/>
              <a:sym typeface="Hero"/>
            </a:endParaRPr>
          </a:p>
          <a:p>
            <a:pPr algn="just">
              <a:lnSpc>
                <a:spcPct val="150000"/>
              </a:lnSpc>
            </a:pPr>
            <a:r>
              <a:rPr lang="es-MX" sz="2400" i="1" dirty="0">
                <a:solidFill>
                  <a:srgbClr val="211A15"/>
                </a:solidFill>
                <a:latin typeface="Hero"/>
                <a:ea typeface="Hero"/>
                <a:cs typeface="Hero"/>
                <a:sym typeface="Hero"/>
              </a:rPr>
              <a:t>García, M. (2020). El </a:t>
            </a:r>
            <a:r>
              <a:rPr lang="es-MX" sz="2400" i="1" dirty="0" err="1">
                <a:solidFill>
                  <a:srgbClr val="211A15"/>
                </a:solidFill>
                <a:latin typeface="Hero"/>
                <a:ea typeface="Hero"/>
                <a:cs typeface="Hero"/>
                <a:sym typeface="Hero"/>
              </a:rPr>
              <a:t>cyberbullying</a:t>
            </a:r>
            <a:r>
              <a:rPr lang="es-MX" sz="2400" i="1" dirty="0">
                <a:solidFill>
                  <a:srgbClr val="211A15"/>
                </a:solidFill>
                <a:latin typeface="Hero"/>
                <a:ea typeface="Hero"/>
                <a:cs typeface="Hero"/>
                <a:sym typeface="Hero"/>
              </a:rPr>
              <a:t> en América Latina: Impactos y desafíos. Revista de Estudios Sociales, 15(2), 34–56.</a:t>
            </a:r>
          </a:p>
          <a:p>
            <a:pPr algn="just">
              <a:lnSpc>
                <a:spcPct val="150000"/>
              </a:lnSpc>
            </a:pPr>
            <a:endParaRPr lang="es-MX" sz="2400" i="1" dirty="0">
              <a:solidFill>
                <a:srgbClr val="211A15"/>
              </a:solidFill>
              <a:latin typeface="Hero"/>
              <a:ea typeface="Hero"/>
              <a:cs typeface="Hero"/>
              <a:sym typeface="Hero"/>
            </a:endParaRPr>
          </a:p>
          <a:p>
            <a:pPr algn="just">
              <a:lnSpc>
                <a:spcPct val="150000"/>
              </a:lnSpc>
            </a:pPr>
            <a:r>
              <a:rPr lang="es-MX" sz="2400" i="1" dirty="0">
                <a:solidFill>
                  <a:srgbClr val="211A15"/>
                </a:solidFill>
                <a:latin typeface="Hero"/>
                <a:ea typeface="Hero"/>
                <a:cs typeface="Hero"/>
                <a:sym typeface="Hero"/>
              </a:rPr>
              <a:t>Instituto Nacional de Estadística [INE]. (2021). Encuesta Nacional de Juventud de Honduras: Panorama del acoso digital. Tegucigalpa, Honduras: INE.</a:t>
            </a:r>
          </a:p>
          <a:p>
            <a:pPr algn="just">
              <a:lnSpc>
                <a:spcPct val="150000"/>
              </a:lnSpc>
            </a:pPr>
            <a:endParaRPr lang="es-MX" sz="2400" i="1" dirty="0">
              <a:solidFill>
                <a:srgbClr val="211A15"/>
              </a:solidFill>
              <a:latin typeface="Hero"/>
              <a:ea typeface="Hero"/>
              <a:cs typeface="Hero"/>
              <a:sym typeface="Hero"/>
            </a:endParaRPr>
          </a:p>
          <a:p>
            <a:pPr algn="just">
              <a:lnSpc>
                <a:spcPct val="150000"/>
              </a:lnSpc>
            </a:pPr>
            <a:r>
              <a:rPr lang="es-MX" sz="2400" i="1" dirty="0">
                <a:solidFill>
                  <a:srgbClr val="211A15"/>
                </a:solidFill>
                <a:latin typeface="Hero"/>
                <a:ea typeface="Hero"/>
                <a:cs typeface="Hero"/>
                <a:sym typeface="Hero"/>
              </a:rPr>
              <a:t>Observatorio de Violencia Digital. (2019). Informe sobre la incidencia del </a:t>
            </a:r>
            <a:r>
              <a:rPr lang="es-MX" sz="2400" i="1" dirty="0" err="1">
                <a:solidFill>
                  <a:srgbClr val="211A15"/>
                </a:solidFill>
                <a:latin typeface="Hero"/>
                <a:ea typeface="Hero"/>
                <a:cs typeface="Hero"/>
                <a:sym typeface="Hero"/>
              </a:rPr>
              <a:t>cyberbullying</a:t>
            </a:r>
            <a:r>
              <a:rPr lang="es-MX" sz="2400" i="1" dirty="0">
                <a:solidFill>
                  <a:srgbClr val="211A15"/>
                </a:solidFill>
                <a:latin typeface="Hero"/>
                <a:ea typeface="Hero"/>
                <a:cs typeface="Hero"/>
                <a:sym typeface="Hero"/>
              </a:rPr>
              <a:t> en centros educativos de Honduras. Tegucigalpa, Honduras.</a:t>
            </a:r>
          </a:p>
          <a:p>
            <a:pPr algn="just">
              <a:lnSpc>
                <a:spcPct val="150000"/>
              </a:lnSpc>
            </a:pPr>
            <a:endParaRPr lang="es-MX" sz="2400" i="1" dirty="0">
              <a:solidFill>
                <a:srgbClr val="211A15"/>
              </a:solidFill>
              <a:latin typeface="Hero"/>
              <a:ea typeface="Hero"/>
              <a:cs typeface="Hero"/>
              <a:sym typeface="Hero"/>
            </a:endParaRPr>
          </a:p>
          <a:p>
            <a:pPr algn="just">
              <a:lnSpc>
                <a:spcPct val="150000"/>
              </a:lnSpc>
            </a:pPr>
            <a:r>
              <a:rPr lang="es-MX" sz="2400" i="1" dirty="0">
                <a:solidFill>
                  <a:srgbClr val="211A15"/>
                </a:solidFill>
                <a:latin typeface="Hero"/>
                <a:ea typeface="Hero"/>
                <a:cs typeface="Hero"/>
                <a:sym typeface="Hero"/>
              </a:rPr>
              <a:t>Olimpia. (2018). La historia de Olimpia: Del acoso digital a la acción legislativa. La Prensa, Tegucigalpa.</a:t>
            </a:r>
          </a:p>
          <a:p>
            <a:pPr algn="just">
              <a:lnSpc>
                <a:spcPct val="150000"/>
              </a:lnSpc>
            </a:pPr>
            <a:endParaRPr lang="es-MX" sz="2400" i="1" dirty="0">
              <a:solidFill>
                <a:srgbClr val="211A15"/>
              </a:solidFill>
              <a:latin typeface="Hero"/>
              <a:ea typeface="Hero"/>
              <a:cs typeface="Hero"/>
              <a:sym typeface="Hero"/>
            </a:endParaRPr>
          </a:p>
          <a:p>
            <a:pPr algn="just">
              <a:lnSpc>
                <a:spcPct val="150000"/>
              </a:lnSpc>
            </a:pPr>
            <a:r>
              <a:rPr lang="es-MX" sz="2400" i="1" dirty="0">
                <a:solidFill>
                  <a:srgbClr val="211A15"/>
                </a:solidFill>
                <a:latin typeface="Hero"/>
                <a:ea typeface="Hero"/>
                <a:cs typeface="Hero"/>
                <a:sym typeface="Hero"/>
              </a:rPr>
              <a:t>Rodríguez, J., &amp; López, A. (2019). </a:t>
            </a:r>
            <a:r>
              <a:rPr lang="es-MX" sz="2400" i="1" dirty="0" err="1">
                <a:solidFill>
                  <a:srgbClr val="211A15"/>
                </a:solidFill>
                <a:latin typeface="Hero"/>
                <a:ea typeface="Hero"/>
                <a:cs typeface="Hero"/>
                <a:sym typeface="Hero"/>
              </a:rPr>
              <a:t>Cyberbullying</a:t>
            </a:r>
            <a:r>
              <a:rPr lang="es-MX" sz="2400" i="1" dirty="0">
                <a:solidFill>
                  <a:srgbClr val="211A15"/>
                </a:solidFill>
                <a:latin typeface="Hero"/>
                <a:ea typeface="Hero"/>
                <a:cs typeface="Hero"/>
                <a:sym typeface="Hero"/>
              </a:rPr>
              <a:t>: Impacto, prevención y desafíos en la era digital. Editorial Académica</a:t>
            </a:r>
            <a:endParaRPr lang="en-US" sz="2400" i="1" dirty="0">
              <a:solidFill>
                <a:srgbClr val="211A15"/>
              </a:solidFill>
              <a:latin typeface="Hero"/>
              <a:ea typeface="Hero"/>
              <a:cs typeface="Hero"/>
              <a:sym typeface="Hero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3FC7C019-89C3-2210-E617-B3F10C1BA0E4}"/>
              </a:ext>
            </a:extLst>
          </p:cNvPr>
          <p:cNvSpPr/>
          <p:nvPr/>
        </p:nvSpPr>
        <p:spPr>
          <a:xfrm rot="-5400000" flipH="1">
            <a:off x="15966791" y="6902814"/>
            <a:ext cx="5458000" cy="5477920"/>
          </a:xfrm>
          <a:custGeom>
            <a:avLst/>
            <a:gdLst/>
            <a:ahLst/>
            <a:cxnLst/>
            <a:rect l="l" t="t" r="r" b="b"/>
            <a:pathLst>
              <a:path w="5458000" h="5477920">
                <a:moveTo>
                  <a:pt x="5458000" y="0"/>
                </a:moveTo>
                <a:lnTo>
                  <a:pt x="0" y="0"/>
                </a:lnTo>
                <a:lnTo>
                  <a:pt x="0" y="5477919"/>
                </a:lnTo>
                <a:lnTo>
                  <a:pt x="5458000" y="5477919"/>
                </a:lnTo>
                <a:lnTo>
                  <a:pt x="54580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74519A2-6AC8-4DE1-8283-3535672571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49389" y="266700"/>
            <a:ext cx="2438611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60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33800" y="2636245"/>
            <a:ext cx="13344155" cy="6019800"/>
            <a:chOff x="0" y="0"/>
            <a:chExt cx="4414611" cy="2526221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414612" cy="2526221"/>
            </a:xfrm>
            <a:custGeom>
              <a:avLst/>
              <a:gdLst/>
              <a:ahLst/>
              <a:cxnLst/>
              <a:rect l="l" t="t" r="r" b="b"/>
              <a:pathLst>
                <a:path w="4414612" h="2526221">
                  <a:moveTo>
                    <a:pt x="4290151" y="2526221"/>
                  </a:moveTo>
                  <a:lnTo>
                    <a:pt x="124460" y="2526221"/>
                  </a:lnTo>
                  <a:cubicBezTo>
                    <a:pt x="55880" y="2526221"/>
                    <a:pt x="0" y="2470341"/>
                    <a:pt x="0" y="240176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290152" y="0"/>
                  </a:lnTo>
                  <a:cubicBezTo>
                    <a:pt x="4358732" y="0"/>
                    <a:pt x="4414612" y="55880"/>
                    <a:pt x="4414612" y="124460"/>
                  </a:cubicBezTo>
                  <a:lnTo>
                    <a:pt x="4414612" y="2401761"/>
                  </a:lnTo>
                  <a:cubicBezTo>
                    <a:pt x="4414612" y="2470341"/>
                    <a:pt x="4358732" y="2526221"/>
                    <a:pt x="4290152" y="2526221"/>
                  </a:cubicBezTo>
                  <a:close/>
                </a:path>
              </a:pathLst>
            </a:custGeom>
            <a:grpFill/>
          </p:spPr>
        </p:sp>
      </p:grpSp>
      <p:sp>
        <p:nvSpPr>
          <p:cNvPr id="5" name="TextBox 5"/>
          <p:cNvSpPr txBox="1"/>
          <p:nvPr/>
        </p:nvSpPr>
        <p:spPr>
          <a:xfrm>
            <a:off x="4095316" y="3041265"/>
            <a:ext cx="12573000" cy="5209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3385" lvl="1" algn="just">
              <a:lnSpc>
                <a:spcPts val="5879"/>
              </a:lnSpc>
            </a:pPr>
            <a:r>
              <a:rPr lang="es-MX" sz="3200" dirty="0">
                <a:solidFill>
                  <a:srgbClr val="211A15"/>
                </a:solidFill>
                <a:latin typeface="Hero"/>
                <a:ea typeface="Hero"/>
                <a:cs typeface="Hero"/>
                <a:sym typeface="Hero"/>
              </a:rPr>
              <a:t>El término se refiere al uso de tecnologías de la información y comunicación para hostigar, amenazar, difamar o humillar a una persona de forma reiterada y deliberada. </a:t>
            </a:r>
          </a:p>
          <a:p>
            <a:pPr marL="453385" lvl="1" algn="just">
              <a:lnSpc>
                <a:spcPts val="5879"/>
              </a:lnSpc>
            </a:pPr>
            <a:r>
              <a:rPr lang="es-MX" sz="3200" dirty="0">
                <a:solidFill>
                  <a:srgbClr val="211A15"/>
                </a:solidFill>
                <a:latin typeface="Hero"/>
                <a:ea typeface="Hero"/>
                <a:cs typeface="Hero"/>
                <a:sym typeface="Hero"/>
              </a:rPr>
              <a:t>Esta forma de violencia digital, se diferencia del acoso tradicional por su capacidad de llegar a un público masivo y por la permanencia de los contenidos en la red, lo que amplifica el daño psicológico a largo plazo (García, 2020).</a:t>
            </a:r>
            <a:endParaRPr lang="en-US" sz="3200" dirty="0">
              <a:solidFill>
                <a:srgbClr val="211A15"/>
              </a:solidFill>
              <a:latin typeface="Hero"/>
              <a:ea typeface="Hero"/>
              <a:cs typeface="Hero"/>
              <a:sym typeface="Hero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931041" y="-161286"/>
            <a:ext cx="4691880" cy="4691880"/>
          </a:xfrm>
          <a:custGeom>
            <a:avLst/>
            <a:gdLst/>
            <a:ahLst/>
            <a:cxnLst/>
            <a:rect l="l" t="t" r="r" b="b"/>
            <a:pathLst>
              <a:path w="4691880" h="4691880">
                <a:moveTo>
                  <a:pt x="0" y="0"/>
                </a:moveTo>
                <a:lnTo>
                  <a:pt x="4691880" y="0"/>
                </a:lnTo>
                <a:lnTo>
                  <a:pt x="4691880" y="4691880"/>
                </a:lnTo>
                <a:lnTo>
                  <a:pt x="0" y="4691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3957AF57-0F95-EDC5-A137-B6C39861711E}"/>
              </a:ext>
            </a:extLst>
          </p:cNvPr>
          <p:cNvSpPr txBox="1"/>
          <p:nvPr/>
        </p:nvSpPr>
        <p:spPr>
          <a:xfrm>
            <a:off x="4089454" y="827437"/>
            <a:ext cx="10523731" cy="14888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599"/>
              </a:lnSpc>
            </a:pPr>
            <a:r>
              <a:rPr lang="es-MX" sz="7200" b="1" dirty="0" err="1">
                <a:solidFill>
                  <a:srgbClr val="211A15"/>
                </a:solidFill>
                <a:latin typeface="Aharoni" panose="02010803020104030203" pitchFamily="2" charset="-79"/>
                <a:ea typeface="Cubao"/>
                <a:cs typeface="Aharoni" panose="02010803020104030203" pitchFamily="2" charset="-79"/>
                <a:sym typeface="Cubao"/>
              </a:rPr>
              <a:t>Cyberbullying</a:t>
            </a:r>
            <a:endParaRPr lang="en-US" sz="7200" b="1" dirty="0">
              <a:solidFill>
                <a:srgbClr val="211A15"/>
              </a:solidFill>
              <a:latin typeface="Aharoni" panose="02010803020104030203" pitchFamily="2" charset="-79"/>
              <a:ea typeface="Cubao"/>
              <a:cs typeface="Aharoni" panose="02010803020104030203" pitchFamily="2" charset="-79"/>
              <a:sym typeface="Cubao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630A582E-0DBE-B060-DABC-8D16678C672A}"/>
              </a:ext>
            </a:extLst>
          </p:cNvPr>
          <p:cNvSpPr/>
          <p:nvPr/>
        </p:nvSpPr>
        <p:spPr>
          <a:xfrm>
            <a:off x="564433" y="7353300"/>
            <a:ext cx="3169367" cy="2933700"/>
          </a:xfrm>
          <a:custGeom>
            <a:avLst/>
            <a:gdLst/>
            <a:ahLst/>
            <a:cxnLst/>
            <a:rect l="l" t="t" r="r" b="b"/>
            <a:pathLst>
              <a:path w="5047396" h="4744552">
                <a:moveTo>
                  <a:pt x="0" y="0"/>
                </a:moveTo>
                <a:lnTo>
                  <a:pt x="5047396" y="0"/>
                </a:lnTo>
                <a:lnTo>
                  <a:pt x="5047396" y="4744552"/>
                </a:lnTo>
                <a:lnTo>
                  <a:pt x="0" y="47445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979E0F3-3C68-4970-853E-DE97C0A29A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49270" y="538820"/>
            <a:ext cx="2438091" cy="193745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-40639"/>
            <a:ext cx="3019827" cy="10327639"/>
          </a:xfrm>
          <a:custGeom>
            <a:avLst/>
            <a:gdLst/>
            <a:ahLst/>
            <a:cxnLst/>
            <a:rect l="l" t="t" r="r" b="b"/>
            <a:pathLst>
              <a:path w="7135460" h="10327639">
                <a:moveTo>
                  <a:pt x="0" y="0"/>
                </a:moveTo>
                <a:lnTo>
                  <a:pt x="7135460" y="0"/>
                </a:lnTo>
                <a:lnTo>
                  <a:pt x="7135460" y="10327639"/>
                </a:lnTo>
                <a:lnTo>
                  <a:pt x="0" y="103276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36288"/>
            </a:stretch>
          </a:blipFill>
        </p:spPr>
        <p:txBody>
          <a:bodyPr/>
          <a:lstStyle/>
          <a:p>
            <a:endParaRPr lang="es-HN" dirty="0"/>
          </a:p>
        </p:txBody>
      </p:sp>
      <p:sp>
        <p:nvSpPr>
          <p:cNvPr id="3" name="TextBox 3"/>
          <p:cNvSpPr txBox="1"/>
          <p:nvPr/>
        </p:nvSpPr>
        <p:spPr>
          <a:xfrm>
            <a:off x="-1488498" y="89773"/>
            <a:ext cx="15309384" cy="1712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560"/>
              </a:lnSpc>
            </a:pPr>
            <a:r>
              <a:rPr lang="en-US" sz="7200" b="1" dirty="0" err="1">
                <a:solidFill>
                  <a:srgbClr val="211A15"/>
                </a:solidFill>
                <a:latin typeface="Aharoni" panose="02010803020104030203" pitchFamily="2" charset="-79"/>
                <a:ea typeface="Hero"/>
                <a:cs typeface="Aharoni" panose="02010803020104030203" pitchFamily="2" charset="-79"/>
                <a:sym typeface="Hero"/>
              </a:rPr>
              <a:t>Tipos</a:t>
            </a:r>
            <a:r>
              <a:rPr lang="en-US" sz="7200" b="1" dirty="0">
                <a:solidFill>
                  <a:srgbClr val="211A15"/>
                </a:solidFill>
                <a:latin typeface="Aharoni" panose="02010803020104030203" pitchFamily="2" charset="-79"/>
                <a:ea typeface="Hero"/>
                <a:cs typeface="Aharoni" panose="02010803020104030203" pitchFamily="2" charset="-79"/>
                <a:sym typeface="Hero"/>
              </a:rPr>
              <a:t> de Cyberbullying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423DC53-0976-EB86-65E6-F28126605854}"/>
              </a:ext>
            </a:extLst>
          </p:cNvPr>
          <p:cNvSpPr txBox="1"/>
          <p:nvPr/>
        </p:nvSpPr>
        <p:spPr>
          <a:xfrm>
            <a:off x="1142999" y="1901998"/>
            <a:ext cx="15803844" cy="1487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200" b="0" i="0" u="none" strike="noStrike" baseline="0" dirty="0">
                <a:solidFill>
                  <a:srgbClr val="000000"/>
                </a:solidFill>
                <a:latin typeface="Hero" panose="020B0604020202020204" charset="0"/>
              </a:rPr>
              <a:t>Diversas modalidades de </a:t>
            </a:r>
            <a:r>
              <a:rPr lang="es-MX" sz="3200" b="0" i="0" u="none" strike="noStrike" baseline="0" dirty="0" err="1">
                <a:solidFill>
                  <a:srgbClr val="000000"/>
                </a:solidFill>
                <a:latin typeface="Hero" panose="020B0604020202020204" charset="0"/>
              </a:rPr>
              <a:t>cyberbullying</a:t>
            </a:r>
            <a:r>
              <a:rPr lang="es-MX" sz="3200" b="0" i="0" u="none" strike="noStrike" baseline="0" dirty="0">
                <a:solidFill>
                  <a:srgbClr val="000000"/>
                </a:solidFill>
                <a:latin typeface="Hero" panose="020B0604020202020204" charset="0"/>
              </a:rPr>
              <a:t> han sido identificadas en la literatura, entre las que destacan</a:t>
            </a:r>
            <a:r>
              <a:rPr lang="es-MX" sz="2800" b="0" i="0" u="none" strike="noStrike" baseline="0" dirty="0">
                <a:solidFill>
                  <a:srgbClr val="000000"/>
                </a:solidFill>
                <a:latin typeface="Hero" panose="020B0604020202020204" charset="0"/>
              </a:rPr>
              <a:t>: </a:t>
            </a:r>
            <a:endParaRPr lang="es-HN" sz="2800" dirty="0">
              <a:latin typeface="Hero" panose="020B0604020202020204" charset="0"/>
            </a:endParaRP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C3A411D5-54A9-F6DB-79D4-1B0B3F975D38}"/>
              </a:ext>
            </a:extLst>
          </p:cNvPr>
          <p:cNvGrpSpPr/>
          <p:nvPr/>
        </p:nvGrpSpPr>
        <p:grpSpPr>
          <a:xfrm>
            <a:off x="3693102" y="3574935"/>
            <a:ext cx="4946184" cy="916121"/>
            <a:chOff x="4047263" y="3572206"/>
            <a:chExt cx="4946184" cy="916121"/>
          </a:xfrm>
        </p:grpSpPr>
        <p:sp>
          <p:nvSpPr>
            <p:cNvPr id="8" name="Rectángulo: esquinas redondeadas 7" descr="Acoso verbal online&#10;">
              <a:extLst>
                <a:ext uri="{FF2B5EF4-FFF2-40B4-BE49-F238E27FC236}">
                  <a16:creationId xmlns:a16="http://schemas.microsoft.com/office/drawing/2014/main" id="{9A422A07-5AEB-F9A1-269A-AD55846BAE83}"/>
                </a:ext>
              </a:extLst>
            </p:cNvPr>
            <p:cNvSpPr/>
            <p:nvPr/>
          </p:nvSpPr>
          <p:spPr>
            <a:xfrm>
              <a:off x="4047263" y="3572206"/>
              <a:ext cx="4946184" cy="916121"/>
            </a:xfrm>
            <a:prstGeom prst="roundRect">
              <a:avLst/>
            </a:prstGeom>
            <a:noFill/>
            <a:ln w="571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s-HN" sz="2800" b="1" dirty="0">
                <a:latin typeface="Hero" panose="020B0604020202020204" charset="0"/>
              </a:endParaRP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32D763C1-0582-15E8-4746-8F0D5FA4B49F}"/>
                </a:ext>
              </a:extLst>
            </p:cNvPr>
            <p:cNvSpPr txBox="1"/>
            <p:nvPr/>
          </p:nvSpPr>
          <p:spPr>
            <a:xfrm>
              <a:off x="4520229" y="3728770"/>
              <a:ext cx="40002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US" sz="2800" b="1" dirty="0">
                  <a:effectLst/>
                  <a:latin typeface="Hero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Acoso verbal online</a:t>
              </a:r>
              <a:endParaRPr lang="es-HN" sz="4400" b="1" dirty="0">
                <a:latin typeface="Hero" panose="020B0604020202020204" charset="0"/>
              </a:endParaRPr>
            </a:p>
          </p:txBody>
        </p:sp>
      </p:grpSp>
      <p:grpSp>
        <p:nvGrpSpPr>
          <p:cNvPr id="39" name="Grupo 38">
            <a:extLst>
              <a:ext uri="{FF2B5EF4-FFF2-40B4-BE49-F238E27FC236}">
                <a16:creationId xmlns:a16="http://schemas.microsoft.com/office/drawing/2014/main" id="{866FC7CA-C568-FF66-A8BC-912C0C56DB85}"/>
              </a:ext>
            </a:extLst>
          </p:cNvPr>
          <p:cNvGrpSpPr/>
          <p:nvPr/>
        </p:nvGrpSpPr>
        <p:grpSpPr>
          <a:xfrm>
            <a:off x="9718540" y="3538620"/>
            <a:ext cx="4772078" cy="908977"/>
            <a:chOff x="4735844" y="4819061"/>
            <a:chExt cx="4772078" cy="908977"/>
          </a:xfrm>
        </p:grpSpPr>
        <p:sp>
          <p:nvSpPr>
            <p:cNvPr id="9" name="Rectángulo: esquinas redondeadas 8">
              <a:extLst>
                <a:ext uri="{FF2B5EF4-FFF2-40B4-BE49-F238E27FC236}">
                  <a16:creationId xmlns:a16="http://schemas.microsoft.com/office/drawing/2014/main" id="{8C718C04-D957-9F1A-394C-AFD240FC83A9}"/>
                </a:ext>
              </a:extLst>
            </p:cNvPr>
            <p:cNvSpPr/>
            <p:nvPr/>
          </p:nvSpPr>
          <p:spPr>
            <a:xfrm>
              <a:off x="4735844" y="4819061"/>
              <a:ext cx="4772078" cy="908977"/>
            </a:xfrm>
            <a:prstGeom prst="roundRect">
              <a:avLst/>
            </a:prstGeom>
            <a:noFill/>
            <a:ln w="571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s-HN" sz="2800" b="1">
                <a:latin typeface="Hero" panose="020B0604020202020204" charset="0"/>
              </a:endParaRP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F4BE56EC-DB27-0F63-C6F3-617B77C4F1F3}"/>
                </a:ext>
              </a:extLst>
            </p:cNvPr>
            <p:cNvSpPr txBox="1"/>
            <p:nvPr/>
          </p:nvSpPr>
          <p:spPr>
            <a:xfrm>
              <a:off x="4949723" y="4988493"/>
              <a:ext cx="41942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US" sz="2800" b="1" dirty="0">
                  <a:effectLst/>
                  <a:latin typeface="Hero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Exclusión social digital</a:t>
              </a:r>
              <a:endParaRPr lang="es-HN" sz="2800" b="1" dirty="0">
                <a:latin typeface="Hero" panose="020B0604020202020204" charset="0"/>
              </a:endParaRPr>
            </a:p>
          </p:txBody>
        </p:sp>
      </p:grpSp>
      <p:grpSp>
        <p:nvGrpSpPr>
          <p:cNvPr id="43" name="Grupo 42">
            <a:extLst>
              <a:ext uri="{FF2B5EF4-FFF2-40B4-BE49-F238E27FC236}">
                <a16:creationId xmlns:a16="http://schemas.microsoft.com/office/drawing/2014/main" id="{F9CBFBC8-C700-EEC5-AF97-4EFB02B31D28}"/>
              </a:ext>
            </a:extLst>
          </p:cNvPr>
          <p:cNvGrpSpPr/>
          <p:nvPr/>
        </p:nvGrpSpPr>
        <p:grpSpPr>
          <a:xfrm>
            <a:off x="5132852" y="5049823"/>
            <a:ext cx="5610962" cy="1098902"/>
            <a:chOff x="5128676" y="5992399"/>
            <a:chExt cx="5610962" cy="908977"/>
          </a:xfrm>
        </p:grpSpPr>
        <p:sp>
          <p:nvSpPr>
            <p:cNvPr id="10" name="Rectángulo: esquinas redondeadas 9">
              <a:extLst>
                <a:ext uri="{FF2B5EF4-FFF2-40B4-BE49-F238E27FC236}">
                  <a16:creationId xmlns:a16="http://schemas.microsoft.com/office/drawing/2014/main" id="{36A8BC2F-121E-BB92-5D83-2D4BBA18B3CD}"/>
                </a:ext>
              </a:extLst>
            </p:cNvPr>
            <p:cNvSpPr/>
            <p:nvPr/>
          </p:nvSpPr>
          <p:spPr>
            <a:xfrm>
              <a:off x="5128676" y="5992399"/>
              <a:ext cx="5610962" cy="908977"/>
            </a:xfrm>
            <a:prstGeom prst="roundRect">
              <a:avLst/>
            </a:prstGeom>
            <a:noFill/>
            <a:ln w="571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s-HN" sz="2800" b="1">
                <a:latin typeface="Hero" panose="020B0604020202020204" charset="0"/>
              </a:endParaRP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39A53665-5482-1881-A335-637154581256}"/>
                </a:ext>
              </a:extLst>
            </p:cNvPr>
            <p:cNvSpPr txBox="1"/>
            <p:nvPr/>
          </p:nvSpPr>
          <p:spPr>
            <a:xfrm>
              <a:off x="5714312" y="6057853"/>
              <a:ext cx="4814998" cy="789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US" sz="2800" b="1" dirty="0">
                  <a:effectLst/>
                  <a:latin typeface="Hero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Difusión de rumores o información falsa</a:t>
              </a:r>
              <a:endParaRPr lang="es-HN" sz="2800" b="1" dirty="0">
                <a:latin typeface="Hero" panose="020B0604020202020204" charset="0"/>
              </a:endParaRPr>
            </a:p>
          </p:txBody>
        </p:sp>
      </p:grpSp>
      <p:grpSp>
        <p:nvGrpSpPr>
          <p:cNvPr id="44" name="Grupo 43">
            <a:extLst>
              <a:ext uri="{FF2B5EF4-FFF2-40B4-BE49-F238E27FC236}">
                <a16:creationId xmlns:a16="http://schemas.microsoft.com/office/drawing/2014/main" id="{98207873-A0F5-9BAA-D76A-130E9DB15B42}"/>
              </a:ext>
            </a:extLst>
          </p:cNvPr>
          <p:cNvGrpSpPr/>
          <p:nvPr/>
        </p:nvGrpSpPr>
        <p:grpSpPr>
          <a:xfrm>
            <a:off x="11739037" y="5044632"/>
            <a:ext cx="5818154" cy="1104093"/>
            <a:chOff x="5507808" y="7228307"/>
            <a:chExt cx="5818154" cy="1104093"/>
          </a:xfrm>
        </p:grpSpPr>
        <p:sp>
          <p:nvSpPr>
            <p:cNvPr id="11" name="Rectángulo: esquinas redondeadas 10">
              <a:extLst>
                <a:ext uri="{FF2B5EF4-FFF2-40B4-BE49-F238E27FC236}">
                  <a16:creationId xmlns:a16="http://schemas.microsoft.com/office/drawing/2014/main" id="{B65AC018-6D0F-BF56-F69C-F8769C29E2F7}"/>
                </a:ext>
              </a:extLst>
            </p:cNvPr>
            <p:cNvSpPr/>
            <p:nvPr/>
          </p:nvSpPr>
          <p:spPr>
            <a:xfrm>
              <a:off x="5507808" y="7228307"/>
              <a:ext cx="5610962" cy="1104093"/>
            </a:xfrm>
            <a:prstGeom prst="roundRect">
              <a:avLst/>
            </a:prstGeom>
            <a:noFill/>
            <a:ln w="571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s-HN" sz="2800" b="1">
                <a:latin typeface="Hero" panose="020B0604020202020204" charset="0"/>
              </a:endParaRP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9341D584-AF59-297B-7FBD-532568FF9CF8}"/>
                </a:ext>
              </a:extLst>
            </p:cNvPr>
            <p:cNvSpPr txBox="1"/>
            <p:nvPr/>
          </p:nvSpPr>
          <p:spPr>
            <a:xfrm>
              <a:off x="5715000" y="7300612"/>
              <a:ext cx="561096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US" sz="2800" b="1" dirty="0">
                  <a:effectLst/>
                  <a:latin typeface="Hero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Suplantación de identidad (Phishing o </a:t>
              </a:r>
              <a:r>
                <a:rPr lang="es-US" sz="2800" b="1" dirty="0" err="1">
                  <a:effectLst/>
                  <a:latin typeface="Hero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impersonación</a:t>
              </a:r>
              <a:r>
                <a:rPr lang="es-US" sz="2800" b="1" dirty="0">
                  <a:effectLst/>
                  <a:latin typeface="Hero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s-HN" sz="2800" b="1" dirty="0">
                <a:latin typeface="Hero" panose="020B0604020202020204" charset="0"/>
              </a:endParaRPr>
            </a:p>
          </p:txBody>
        </p:sp>
      </p:grpSp>
      <p:grpSp>
        <p:nvGrpSpPr>
          <p:cNvPr id="38" name="Grupo 37">
            <a:extLst>
              <a:ext uri="{FF2B5EF4-FFF2-40B4-BE49-F238E27FC236}">
                <a16:creationId xmlns:a16="http://schemas.microsoft.com/office/drawing/2014/main" id="{B11FB617-7032-48EE-DA5B-1DA9D13B220F}"/>
              </a:ext>
            </a:extLst>
          </p:cNvPr>
          <p:cNvGrpSpPr/>
          <p:nvPr/>
        </p:nvGrpSpPr>
        <p:grpSpPr>
          <a:xfrm>
            <a:off x="6214843" y="6812427"/>
            <a:ext cx="4946184" cy="916121"/>
            <a:chOff x="10090070" y="3924846"/>
            <a:chExt cx="4946184" cy="916121"/>
          </a:xfrm>
        </p:grpSpPr>
        <p:sp>
          <p:nvSpPr>
            <p:cNvPr id="29" name="Rectángulo: esquinas redondeadas 28" descr="Acoso verbal online&#10;">
              <a:extLst>
                <a:ext uri="{FF2B5EF4-FFF2-40B4-BE49-F238E27FC236}">
                  <a16:creationId xmlns:a16="http://schemas.microsoft.com/office/drawing/2014/main" id="{F72354E4-B171-5473-E45A-0C570296E805}"/>
                </a:ext>
              </a:extLst>
            </p:cNvPr>
            <p:cNvSpPr/>
            <p:nvPr/>
          </p:nvSpPr>
          <p:spPr>
            <a:xfrm>
              <a:off x="10090070" y="3924846"/>
              <a:ext cx="4946184" cy="916121"/>
            </a:xfrm>
            <a:prstGeom prst="roundRect">
              <a:avLst/>
            </a:prstGeom>
            <a:noFill/>
            <a:ln w="571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s-HN" sz="2800" b="1" dirty="0">
                <a:latin typeface="Hero" panose="020B0604020202020204" charset="0"/>
              </a:endParaRPr>
            </a:p>
          </p:txBody>
        </p:sp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9328B349-0DE9-CD40-1783-0F97727D296C}"/>
                </a:ext>
              </a:extLst>
            </p:cNvPr>
            <p:cNvSpPr txBox="1"/>
            <p:nvPr/>
          </p:nvSpPr>
          <p:spPr>
            <a:xfrm>
              <a:off x="10732959" y="4082634"/>
              <a:ext cx="40002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US" sz="2800" b="1" dirty="0">
                  <a:effectLst/>
                  <a:latin typeface="Hero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Ciberacoso sexual</a:t>
              </a:r>
              <a:endParaRPr lang="es-HN" sz="4400" b="1" dirty="0">
                <a:latin typeface="Hero" panose="020B0604020202020204" charset="0"/>
              </a:endParaRPr>
            </a:p>
          </p:txBody>
        </p:sp>
      </p:grpSp>
      <p:grpSp>
        <p:nvGrpSpPr>
          <p:cNvPr id="41" name="Grupo 40">
            <a:extLst>
              <a:ext uri="{FF2B5EF4-FFF2-40B4-BE49-F238E27FC236}">
                <a16:creationId xmlns:a16="http://schemas.microsoft.com/office/drawing/2014/main" id="{60796682-ED2E-878D-4B7D-D7B096861140}"/>
              </a:ext>
            </a:extLst>
          </p:cNvPr>
          <p:cNvGrpSpPr/>
          <p:nvPr/>
        </p:nvGrpSpPr>
        <p:grpSpPr>
          <a:xfrm>
            <a:off x="11954250" y="6832553"/>
            <a:ext cx="5835360" cy="978099"/>
            <a:chOff x="10948574" y="5107245"/>
            <a:chExt cx="5504992" cy="978099"/>
          </a:xfrm>
        </p:grpSpPr>
        <p:sp>
          <p:nvSpPr>
            <p:cNvPr id="30" name="Rectángulo: esquinas redondeadas 29">
              <a:extLst>
                <a:ext uri="{FF2B5EF4-FFF2-40B4-BE49-F238E27FC236}">
                  <a16:creationId xmlns:a16="http://schemas.microsoft.com/office/drawing/2014/main" id="{200B6225-B068-1085-C0E7-CCEE3CA95F49}"/>
                </a:ext>
              </a:extLst>
            </p:cNvPr>
            <p:cNvSpPr/>
            <p:nvPr/>
          </p:nvSpPr>
          <p:spPr>
            <a:xfrm>
              <a:off x="10948574" y="5107245"/>
              <a:ext cx="5504992" cy="974658"/>
            </a:xfrm>
            <a:prstGeom prst="roundRect">
              <a:avLst/>
            </a:prstGeom>
            <a:noFill/>
            <a:ln w="571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s-HN" sz="2800" b="1">
                <a:latin typeface="Hero" panose="020B0604020202020204" charset="0"/>
              </a:endParaRPr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6A3B1934-CA33-E9D1-5B0C-7BBABFBF7F70}"/>
                </a:ext>
              </a:extLst>
            </p:cNvPr>
            <p:cNvSpPr txBox="1"/>
            <p:nvPr/>
          </p:nvSpPr>
          <p:spPr>
            <a:xfrm>
              <a:off x="11373912" y="5131237"/>
              <a:ext cx="476713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800" b="1" dirty="0">
                  <a:effectLst/>
                  <a:latin typeface="Hero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Outing o publicación de información privada</a:t>
              </a:r>
              <a:endParaRPr lang="es-HN" sz="2800" b="1" dirty="0">
                <a:latin typeface="Hero" panose="020B0604020202020204" charset="0"/>
              </a:endParaRPr>
            </a:p>
          </p:txBody>
        </p:sp>
      </p:grpSp>
      <p:grpSp>
        <p:nvGrpSpPr>
          <p:cNvPr id="42" name="Grupo 41">
            <a:extLst>
              <a:ext uri="{FF2B5EF4-FFF2-40B4-BE49-F238E27FC236}">
                <a16:creationId xmlns:a16="http://schemas.microsoft.com/office/drawing/2014/main" id="{9F7D00EA-5D1D-F70B-234B-C247FE9BD9DD}"/>
              </a:ext>
            </a:extLst>
          </p:cNvPr>
          <p:cNvGrpSpPr/>
          <p:nvPr/>
        </p:nvGrpSpPr>
        <p:grpSpPr>
          <a:xfrm>
            <a:off x="8687935" y="8392250"/>
            <a:ext cx="6816859" cy="1074334"/>
            <a:chOff x="11341406" y="6346263"/>
            <a:chExt cx="5610962" cy="1074334"/>
          </a:xfrm>
        </p:grpSpPr>
        <p:sp>
          <p:nvSpPr>
            <p:cNvPr id="31" name="Rectángulo: esquinas redondeadas 30">
              <a:extLst>
                <a:ext uri="{FF2B5EF4-FFF2-40B4-BE49-F238E27FC236}">
                  <a16:creationId xmlns:a16="http://schemas.microsoft.com/office/drawing/2014/main" id="{3465FE8B-09D4-2AF8-27A3-2F44B70780CE}"/>
                </a:ext>
              </a:extLst>
            </p:cNvPr>
            <p:cNvSpPr/>
            <p:nvPr/>
          </p:nvSpPr>
          <p:spPr>
            <a:xfrm>
              <a:off x="11341406" y="6346263"/>
              <a:ext cx="5610962" cy="908977"/>
            </a:xfrm>
            <a:prstGeom prst="roundRect">
              <a:avLst/>
            </a:prstGeom>
            <a:noFill/>
            <a:ln w="571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s-HN" sz="2800" b="1">
                <a:latin typeface="Hero" panose="020B0604020202020204" charset="0"/>
              </a:endParaRPr>
            </a:p>
          </p:txBody>
        </p: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0C3D1D53-4743-4858-8E69-234F00934846}"/>
                </a:ext>
              </a:extLst>
            </p:cNvPr>
            <p:cNvSpPr txBox="1"/>
            <p:nvPr/>
          </p:nvSpPr>
          <p:spPr>
            <a:xfrm>
              <a:off x="11760847" y="6466490"/>
              <a:ext cx="477207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US" sz="2800" b="1" dirty="0">
                  <a:effectLst/>
                  <a:latin typeface="Hero" panose="020B060402020202020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Ciberacoso en los videojuegos</a:t>
              </a:r>
              <a:endParaRPr lang="es-HN" sz="2800" b="1" dirty="0">
                <a:latin typeface="Hero" panose="020B0604020202020204" charset="0"/>
              </a:endParaRPr>
            </a:p>
          </p:txBody>
        </p:sp>
      </p:grpSp>
      <p:sp>
        <p:nvSpPr>
          <p:cNvPr id="4" name="Freeform 4">
            <a:extLst>
              <a:ext uri="{FF2B5EF4-FFF2-40B4-BE49-F238E27FC236}">
                <a16:creationId xmlns:a16="http://schemas.microsoft.com/office/drawing/2014/main" id="{66120668-6A98-FDC3-E0E4-0C30D2ADA782}"/>
              </a:ext>
            </a:extLst>
          </p:cNvPr>
          <p:cNvSpPr/>
          <p:nvPr/>
        </p:nvSpPr>
        <p:spPr>
          <a:xfrm flipH="1">
            <a:off x="2851735" y="5805971"/>
            <a:ext cx="2751849" cy="4491148"/>
          </a:xfrm>
          <a:custGeom>
            <a:avLst/>
            <a:gdLst/>
            <a:ahLst/>
            <a:cxnLst/>
            <a:rect l="l" t="t" r="r" b="b"/>
            <a:pathLst>
              <a:path w="2751849" h="4491148">
                <a:moveTo>
                  <a:pt x="2751849" y="0"/>
                </a:moveTo>
                <a:lnTo>
                  <a:pt x="0" y="0"/>
                </a:lnTo>
                <a:lnTo>
                  <a:pt x="0" y="4491148"/>
                </a:lnTo>
                <a:lnTo>
                  <a:pt x="2751849" y="4491148"/>
                </a:lnTo>
                <a:lnTo>
                  <a:pt x="275184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C46F9150-798E-4B87-A6C4-D24B734EA3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27798" y="261126"/>
            <a:ext cx="2438091" cy="193745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5820" y="595069"/>
            <a:ext cx="17541180" cy="9530490"/>
            <a:chOff x="0" y="0"/>
            <a:chExt cx="5920967" cy="3002180"/>
          </a:xfrm>
          <a:solidFill>
            <a:srgbClr val="92D05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920967" cy="3002181"/>
            </a:xfrm>
            <a:custGeom>
              <a:avLst/>
              <a:gdLst/>
              <a:ahLst/>
              <a:cxnLst/>
              <a:rect l="l" t="t" r="r" b="b"/>
              <a:pathLst>
                <a:path w="5920967" h="3002181">
                  <a:moveTo>
                    <a:pt x="5796507" y="3002180"/>
                  </a:moveTo>
                  <a:lnTo>
                    <a:pt x="124460" y="3002180"/>
                  </a:lnTo>
                  <a:cubicBezTo>
                    <a:pt x="55880" y="3002180"/>
                    <a:pt x="0" y="2946300"/>
                    <a:pt x="0" y="287772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877720"/>
                  </a:lnTo>
                  <a:cubicBezTo>
                    <a:pt x="5920967" y="2946300"/>
                    <a:pt x="5865087" y="3002181"/>
                    <a:pt x="5796507" y="3002181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548213" y="4348887"/>
            <a:ext cx="5033808" cy="576074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981200" y="2955387"/>
            <a:ext cx="13454576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MX" sz="3200" dirty="0">
                <a:solidFill>
                  <a:srgbClr val="211A15"/>
                </a:solidFill>
                <a:latin typeface="Hero"/>
                <a:ea typeface="Hero"/>
                <a:cs typeface="Hero"/>
                <a:sym typeface="Hero"/>
              </a:rPr>
              <a:t>El </a:t>
            </a:r>
            <a:r>
              <a:rPr lang="es-MX" sz="3200" dirty="0" err="1">
                <a:solidFill>
                  <a:srgbClr val="211A15"/>
                </a:solidFill>
                <a:latin typeface="Hero"/>
                <a:ea typeface="Hero"/>
                <a:cs typeface="Hero"/>
                <a:sym typeface="Hero"/>
              </a:rPr>
              <a:t>cyberbullying</a:t>
            </a:r>
            <a:r>
              <a:rPr lang="es-MX" sz="3200" dirty="0">
                <a:solidFill>
                  <a:srgbClr val="211A15"/>
                </a:solidFill>
                <a:latin typeface="Hero"/>
                <a:ea typeface="Hero"/>
                <a:cs typeface="Hero"/>
                <a:sym typeface="Hero"/>
              </a:rPr>
              <a:t> tiene una serie de características que lo diferencian de otras formas de acoso y que influyen en su impacto:</a:t>
            </a:r>
          </a:p>
        </p:txBody>
      </p:sp>
      <p:sp>
        <p:nvSpPr>
          <p:cNvPr id="6" name="Freeform 6"/>
          <p:cNvSpPr/>
          <p:nvPr/>
        </p:nvSpPr>
        <p:spPr>
          <a:xfrm>
            <a:off x="15135605" y="0"/>
            <a:ext cx="3152396" cy="5607475"/>
          </a:xfrm>
          <a:custGeom>
            <a:avLst/>
            <a:gdLst/>
            <a:ahLst/>
            <a:cxnLst/>
            <a:rect l="l" t="t" r="r" b="b"/>
            <a:pathLst>
              <a:path w="7217357" h="10446175">
                <a:moveTo>
                  <a:pt x="0" y="0"/>
                </a:moveTo>
                <a:lnTo>
                  <a:pt x="7217357" y="0"/>
                </a:lnTo>
                <a:lnTo>
                  <a:pt x="7217357" y="10446175"/>
                </a:lnTo>
                <a:lnTo>
                  <a:pt x="0" y="104461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71412"/>
            </a:stretch>
          </a:blipFill>
        </p:spPr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81B17940-D6B8-6DAA-0FB0-F24B6B5ECF1D}"/>
              </a:ext>
            </a:extLst>
          </p:cNvPr>
          <p:cNvSpPr txBox="1"/>
          <p:nvPr/>
        </p:nvSpPr>
        <p:spPr>
          <a:xfrm>
            <a:off x="3965808" y="804049"/>
            <a:ext cx="10356384" cy="1681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560"/>
              </a:lnSpc>
            </a:pPr>
            <a:r>
              <a:rPr lang="en-US" sz="7200" b="1" dirty="0" err="1">
                <a:solidFill>
                  <a:srgbClr val="211A15"/>
                </a:solidFill>
                <a:latin typeface="Aharoni" panose="02010803020104030203" pitchFamily="2" charset="-79"/>
                <a:ea typeface="Hero"/>
                <a:cs typeface="Aharoni" panose="02010803020104030203" pitchFamily="2" charset="-79"/>
                <a:sym typeface="Hero"/>
              </a:rPr>
              <a:t>Características</a:t>
            </a:r>
            <a:endParaRPr lang="en-US" sz="7200" b="1" dirty="0">
              <a:solidFill>
                <a:srgbClr val="211A15"/>
              </a:solidFill>
              <a:latin typeface="Aharoni" panose="02010803020104030203" pitchFamily="2" charset="-79"/>
              <a:ea typeface="Hero"/>
              <a:cs typeface="Aharoni" panose="02010803020104030203" pitchFamily="2" charset="-79"/>
              <a:sym typeface="Hero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2ECA81C-224D-856A-5DC4-6F4D50A771F4}"/>
              </a:ext>
            </a:extLst>
          </p:cNvPr>
          <p:cNvSpPr txBox="1"/>
          <p:nvPr/>
        </p:nvSpPr>
        <p:spPr>
          <a:xfrm>
            <a:off x="2590800" y="4293982"/>
            <a:ext cx="9144000" cy="5057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>
                <a:solidFill>
                  <a:srgbClr val="211A15"/>
                </a:solidFill>
                <a:latin typeface="Hero"/>
                <a:ea typeface="Hero"/>
                <a:cs typeface="Hero"/>
                <a:sym typeface="Hero"/>
              </a:rPr>
              <a:t>1. </a:t>
            </a:r>
            <a:r>
              <a:rPr lang="en-US" sz="4400" b="1" dirty="0" err="1">
                <a:solidFill>
                  <a:srgbClr val="211A15"/>
                </a:solidFill>
                <a:latin typeface="Hero"/>
                <a:ea typeface="Hero"/>
                <a:cs typeface="Hero"/>
                <a:sym typeface="Hero"/>
              </a:rPr>
              <a:t>Anonimato</a:t>
            </a:r>
            <a:endParaRPr lang="en-US" sz="4400" b="1" dirty="0">
              <a:solidFill>
                <a:srgbClr val="211A15"/>
              </a:solidFill>
              <a:latin typeface="Hero"/>
              <a:ea typeface="Hero"/>
              <a:cs typeface="Hero"/>
              <a:sym typeface="Hero"/>
            </a:endParaRPr>
          </a:p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211A15"/>
                </a:solidFill>
                <a:latin typeface="Hero"/>
                <a:ea typeface="Hero"/>
                <a:cs typeface="Hero"/>
                <a:sym typeface="Hero"/>
              </a:rPr>
              <a:t>2. </a:t>
            </a:r>
            <a:r>
              <a:rPr lang="en-US" sz="4400" b="1" dirty="0" err="1">
                <a:solidFill>
                  <a:srgbClr val="211A15"/>
                </a:solidFill>
                <a:latin typeface="Hero"/>
                <a:ea typeface="Hero"/>
                <a:cs typeface="Hero"/>
                <a:sym typeface="Hero"/>
              </a:rPr>
              <a:t>Alcance</a:t>
            </a:r>
            <a:r>
              <a:rPr lang="en-US" sz="4400" b="1" dirty="0">
                <a:solidFill>
                  <a:srgbClr val="211A15"/>
                </a:solidFill>
                <a:latin typeface="Hero"/>
                <a:ea typeface="Hero"/>
                <a:cs typeface="Hero"/>
                <a:sym typeface="Hero"/>
              </a:rPr>
              <a:t> global</a:t>
            </a:r>
          </a:p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211A15"/>
                </a:solidFill>
                <a:latin typeface="Hero"/>
                <a:ea typeface="Hero"/>
                <a:cs typeface="Hero"/>
                <a:sym typeface="Hero"/>
              </a:rPr>
              <a:t>3. </a:t>
            </a:r>
            <a:r>
              <a:rPr lang="en-US" sz="4400" b="1" dirty="0" err="1">
                <a:solidFill>
                  <a:srgbClr val="211A15"/>
                </a:solidFill>
                <a:latin typeface="Hero"/>
                <a:ea typeface="Hero"/>
                <a:cs typeface="Hero"/>
                <a:sym typeface="Hero"/>
              </a:rPr>
              <a:t>Permanencia</a:t>
            </a:r>
            <a:endParaRPr lang="en-US" sz="4400" b="1" dirty="0">
              <a:solidFill>
                <a:srgbClr val="211A15"/>
              </a:solidFill>
              <a:latin typeface="Hero"/>
              <a:ea typeface="Hero"/>
              <a:cs typeface="Hero"/>
              <a:sym typeface="Hero"/>
            </a:endParaRPr>
          </a:p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211A15"/>
                </a:solidFill>
                <a:latin typeface="Hero"/>
                <a:ea typeface="Hero"/>
                <a:cs typeface="Hero"/>
                <a:sym typeface="Hero"/>
              </a:rPr>
              <a:t>4. </a:t>
            </a:r>
            <a:r>
              <a:rPr lang="en-US" sz="4400" b="1" dirty="0" err="1">
                <a:solidFill>
                  <a:srgbClr val="211A15"/>
                </a:solidFill>
                <a:latin typeface="Hero"/>
                <a:ea typeface="Hero"/>
                <a:cs typeface="Hero"/>
                <a:sym typeface="Hero"/>
              </a:rPr>
              <a:t>Efectos</a:t>
            </a:r>
            <a:r>
              <a:rPr lang="en-US" sz="4400" b="1" dirty="0">
                <a:solidFill>
                  <a:srgbClr val="211A15"/>
                </a:solidFill>
                <a:latin typeface="Hero"/>
                <a:ea typeface="Hero"/>
                <a:cs typeface="Hero"/>
                <a:sym typeface="Hero"/>
              </a:rPr>
              <a:t> </a:t>
            </a:r>
            <a:r>
              <a:rPr lang="en-US" sz="4400" b="1" dirty="0" err="1">
                <a:solidFill>
                  <a:srgbClr val="211A15"/>
                </a:solidFill>
                <a:latin typeface="Hero"/>
                <a:ea typeface="Hero"/>
                <a:cs typeface="Hero"/>
                <a:sym typeface="Hero"/>
              </a:rPr>
              <a:t>psicológicos</a:t>
            </a:r>
            <a:endParaRPr lang="en-US" sz="4400" b="1" dirty="0">
              <a:solidFill>
                <a:srgbClr val="211A15"/>
              </a:solidFill>
              <a:latin typeface="Hero"/>
              <a:ea typeface="Hero"/>
              <a:cs typeface="Hero"/>
              <a:sym typeface="Hero"/>
            </a:endParaRPr>
          </a:p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211A15"/>
                </a:solidFill>
                <a:latin typeface="Hero"/>
                <a:ea typeface="Hero"/>
                <a:cs typeface="Hero"/>
                <a:sym typeface="Hero"/>
              </a:rPr>
              <a:t>5. </a:t>
            </a:r>
            <a:r>
              <a:rPr lang="en-US" sz="4400" b="1" dirty="0" err="1">
                <a:solidFill>
                  <a:srgbClr val="211A15"/>
                </a:solidFill>
                <a:latin typeface="Hero"/>
                <a:ea typeface="Hero"/>
                <a:cs typeface="Hero"/>
                <a:sym typeface="Hero"/>
              </a:rPr>
              <a:t>Accesibilidad</a:t>
            </a:r>
            <a:endParaRPr lang="en-US" sz="4400" b="1" dirty="0">
              <a:solidFill>
                <a:srgbClr val="211A15"/>
              </a:solidFill>
              <a:latin typeface="Hero"/>
              <a:ea typeface="Hero"/>
              <a:cs typeface="Hero"/>
              <a:sym typeface="Hero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FB565A5-0EF6-4004-8B99-2CF3AD3D01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769" y="547822"/>
            <a:ext cx="2438091" cy="193745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510069-1FD0-6599-CCB2-4186C97C2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FF2B5EF4-FFF2-40B4-BE49-F238E27FC236}">
                <a16:creationId xmlns:a16="http://schemas.microsoft.com/office/drawing/2014/main" id="{A5E0FB68-B337-41C0-1342-B0EFED91C461}"/>
              </a:ext>
            </a:extLst>
          </p:cNvPr>
          <p:cNvSpPr/>
          <p:nvPr/>
        </p:nvSpPr>
        <p:spPr>
          <a:xfrm>
            <a:off x="16096155" y="0"/>
            <a:ext cx="3152396" cy="5607475"/>
          </a:xfrm>
          <a:custGeom>
            <a:avLst/>
            <a:gdLst/>
            <a:ahLst/>
            <a:cxnLst/>
            <a:rect l="l" t="t" r="r" b="b"/>
            <a:pathLst>
              <a:path w="7217357" h="10446175">
                <a:moveTo>
                  <a:pt x="0" y="0"/>
                </a:moveTo>
                <a:lnTo>
                  <a:pt x="7217357" y="0"/>
                </a:lnTo>
                <a:lnTo>
                  <a:pt x="7217357" y="10446175"/>
                </a:lnTo>
                <a:lnTo>
                  <a:pt x="0" y="104461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71412"/>
            </a:stretch>
          </a:blipFill>
        </p:spPr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40FF35B-3063-0D3F-B10B-E0E870414721}"/>
              </a:ext>
            </a:extLst>
          </p:cNvPr>
          <p:cNvSpPr txBox="1"/>
          <p:nvPr/>
        </p:nvSpPr>
        <p:spPr>
          <a:xfrm>
            <a:off x="1050513" y="1987048"/>
            <a:ext cx="13656087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MX" sz="3200" dirty="0">
                <a:latin typeface="Hero" panose="020B0604020202020204" charset="0"/>
              </a:rPr>
              <a:t>En Honduras es un fenómeno creciente que ha generado preocupación en los últimos años, especialmente debido al aumento del acceso a internet y al uso de redes sociales entre niños, adolescentes y jóvenes.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1EBB27E-8C23-D44C-6A75-5928FB1B953D}"/>
              </a:ext>
            </a:extLst>
          </p:cNvPr>
          <p:cNvSpPr txBox="1"/>
          <p:nvPr/>
        </p:nvSpPr>
        <p:spPr>
          <a:xfrm>
            <a:off x="1050513" y="736579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211A15"/>
                </a:solidFill>
                <a:effectLst/>
                <a:uLnTx/>
                <a:uFillTx/>
                <a:latin typeface="Aharoni" panose="02010803020104030203" pitchFamily="2" charset="-79"/>
                <a:ea typeface="Hero"/>
                <a:cs typeface="Aharoni" panose="02010803020104030203" pitchFamily="2" charset="-79"/>
                <a:sym typeface="Hero"/>
              </a:rPr>
              <a:t>Contextualización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211A15"/>
                </a:solidFill>
                <a:effectLst/>
                <a:uLnTx/>
                <a:uFillTx/>
                <a:latin typeface="Aharoni" panose="02010803020104030203" pitchFamily="2" charset="-79"/>
                <a:ea typeface="Hero"/>
                <a:cs typeface="Aharoni" panose="02010803020104030203" pitchFamily="2" charset="-79"/>
                <a:sym typeface="Hero"/>
              </a:rPr>
              <a:t> </a:t>
            </a:r>
            <a:endParaRPr lang="es-HN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0F970E1B-F3AC-5BF5-0D64-F700B00ECC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827" t="10383" r="9105" b="3994"/>
          <a:stretch/>
        </p:blipFill>
        <p:spPr>
          <a:xfrm>
            <a:off x="1323474" y="4541451"/>
            <a:ext cx="3776095" cy="3892283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BC198D72-AF41-6C8D-E0A6-90FA7B12623F}"/>
              </a:ext>
            </a:extLst>
          </p:cNvPr>
          <p:cNvSpPr txBox="1"/>
          <p:nvPr/>
        </p:nvSpPr>
        <p:spPr>
          <a:xfrm>
            <a:off x="5644846" y="5697095"/>
            <a:ext cx="1045130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ro" panose="020B0604020202020204" charset="0"/>
                <a:ea typeface="+mn-ea"/>
                <a:cs typeface="+mn-cs"/>
              </a:rPr>
              <a:t>Plataformas como Facebook, Instagram, TikTok y WhatsApp son las más utilizadas en nuestro país, y también son espacios donde ocurre el ciberbullying.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AD0265B-EA72-6667-561F-DCBD46A4B150}"/>
              </a:ext>
            </a:extLst>
          </p:cNvPr>
          <p:cNvSpPr txBox="1"/>
          <p:nvPr/>
        </p:nvSpPr>
        <p:spPr>
          <a:xfrm>
            <a:off x="1295400" y="8926035"/>
            <a:ext cx="15697199" cy="584775"/>
          </a:xfrm>
          <a:prstGeom prst="rect">
            <a:avLst/>
          </a:prstGeom>
          <a:solidFill>
            <a:srgbClr val="9928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ro" panose="020B0604020202020204" charset="0"/>
                <a:ea typeface="+mn-ea"/>
                <a:cs typeface="+mn-cs"/>
              </a:rPr>
              <a:t>El anonimato y la falta de supervisión en estas plataformas facilitan el acoso.</a:t>
            </a:r>
            <a:endParaRPr kumimoji="0" lang="es-H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ro" panose="020B0604020202020204" charset="0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D2D70F0-B92A-4B04-A9EB-2C6A7E94D9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00284" y="188680"/>
            <a:ext cx="2438091" cy="193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692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06200" y="3203400"/>
            <a:ext cx="6498393" cy="6498393"/>
          </a:xfrm>
          <a:custGeom>
            <a:avLst/>
            <a:gdLst/>
            <a:ahLst/>
            <a:cxnLst/>
            <a:rect l="l" t="t" r="r" b="b"/>
            <a:pathLst>
              <a:path w="6498393" h="6498393">
                <a:moveTo>
                  <a:pt x="0" y="0"/>
                </a:moveTo>
                <a:lnTo>
                  <a:pt x="6498393" y="0"/>
                </a:lnTo>
                <a:lnTo>
                  <a:pt x="6498393" y="6498393"/>
                </a:lnTo>
                <a:lnTo>
                  <a:pt x="0" y="64983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0" y="-1"/>
            <a:ext cx="13867414" cy="3203401"/>
            <a:chOff x="0" y="0"/>
            <a:chExt cx="7252143" cy="1560990"/>
          </a:xfrm>
          <a:solidFill>
            <a:srgbClr val="92D050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7252143" cy="1560990"/>
            </a:xfrm>
            <a:custGeom>
              <a:avLst/>
              <a:gdLst/>
              <a:ahLst/>
              <a:cxnLst/>
              <a:rect l="l" t="t" r="r" b="b"/>
              <a:pathLst>
                <a:path w="7252143" h="1560990">
                  <a:moveTo>
                    <a:pt x="7127683" y="1560990"/>
                  </a:moveTo>
                  <a:lnTo>
                    <a:pt x="124460" y="1560990"/>
                  </a:lnTo>
                  <a:cubicBezTo>
                    <a:pt x="55880" y="1560990"/>
                    <a:pt x="0" y="1505110"/>
                    <a:pt x="0" y="14365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127683" y="0"/>
                  </a:lnTo>
                  <a:cubicBezTo>
                    <a:pt x="7196263" y="0"/>
                    <a:pt x="7252143" y="55880"/>
                    <a:pt x="7252143" y="124460"/>
                  </a:cubicBezTo>
                  <a:lnTo>
                    <a:pt x="7252143" y="1436530"/>
                  </a:lnTo>
                  <a:cubicBezTo>
                    <a:pt x="7252143" y="1505110"/>
                    <a:pt x="7196263" y="1560990"/>
                    <a:pt x="7127683" y="156099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5" name="TextBox 7">
            <a:extLst>
              <a:ext uri="{FF2B5EF4-FFF2-40B4-BE49-F238E27FC236}">
                <a16:creationId xmlns:a16="http://schemas.microsoft.com/office/drawing/2014/main" id="{261357B8-4BA8-202D-FB9F-10F4BE86E7C0}"/>
              </a:ext>
            </a:extLst>
          </p:cNvPr>
          <p:cNvSpPr txBox="1"/>
          <p:nvPr/>
        </p:nvSpPr>
        <p:spPr>
          <a:xfrm>
            <a:off x="1067848" y="493703"/>
            <a:ext cx="11731717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dirty="0">
                <a:solidFill>
                  <a:srgbClr val="211A15"/>
                </a:solidFill>
                <a:latin typeface="Cubao"/>
                <a:ea typeface="Cubao"/>
                <a:cs typeface="Cubao"/>
                <a:sym typeface="Cubao"/>
              </a:rPr>
              <a:t>Impacto </a:t>
            </a:r>
            <a:r>
              <a:rPr lang="en-US" sz="7200" dirty="0" err="1">
                <a:solidFill>
                  <a:srgbClr val="211A15"/>
                </a:solidFill>
                <a:latin typeface="Cubao"/>
                <a:ea typeface="Cubao"/>
                <a:cs typeface="Cubao"/>
                <a:sym typeface="Cubao"/>
              </a:rPr>
              <a:t>psicológico</a:t>
            </a:r>
            <a:r>
              <a:rPr lang="en-US" sz="7200" dirty="0">
                <a:solidFill>
                  <a:srgbClr val="211A15"/>
                </a:solidFill>
                <a:latin typeface="Cubao"/>
                <a:ea typeface="Cubao"/>
                <a:cs typeface="Cubao"/>
                <a:sym typeface="Cubao"/>
              </a:rPr>
              <a:t> y social de las </a:t>
            </a:r>
            <a:r>
              <a:rPr lang="en-US" sz="7200" dirty="0" err="1">
                <a:solidFill>
                  <a:srgbClr val="211A15"/>
                </a:solidFill>
                <a:latin typeface="Cubao"/>
                <a:ea typeface="Cubao"/>
                <a:cs typeface="Cubao"/>
                <a:sym typeface="Cubao"/>
              </a:rPr>
              <a:t>víctimas</a:t>
            </a:r>
            <a:r>
              <a:rPr lang="en-US" sz="7200" dirty="0">
                <a:solidFill>
                  <a:srgbClr val="211A15"/>
                </a:solidFill>
                <a:latin typeface="Cubao"/>
                <a:ea typeface="Cubao"/>
                <a:cs typeface="Cubao"/>
                <a:sym typeface="Cubao"/>
              </a:rPr>
              <a:t> 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FC731BEF-5FE5-12C8-C5B6-814CEF805C3B}"/>
              </a:ext>
            </a:extLst>
          </p:cNvPr>
          <p:cNvSpPr txBox="1"/>
          <p:nvPr/>
        </p:nvSpPr>
        <p:spPr>
          <a:xfrm>
            <a:off x="755838" y="4725640"/>
            <a:ext cx="9994523" cy="36965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3385" lvl="1" algn="just">
              <a:lnSpc>
                <a:spcPts val="5879"/>
              </a:lnSpc>
            </a:pPr>
            <a:r>
              <a:rPr lang="es-MX" sz="3200" dirty="0">
                <a:solidFill>
                  <a:srgbClr val="211A15"/>
                </a:solidFill>
                <a:latin typeface="Hero"/>
                <a:ea typeface="Hero"/>
                <a:cs typeface="Hero"/>
                <a:sym typeface="Hero"/>
              </a:rPr>
              <a:t>El impacto del </a:t>
            </a:r>
            <a:r>
              <a:rPr lang="es-MX" sz="3200" dirty="0" err="1">
                <a:solidFill>
                  <a:srgbClr val="211A15"/>
                </a:solidFill>
                <a:latin typeface="Hero"/>
                <a:ea typeface="Hero"/>
                <a:cs typeface="Hero"/>
                <a:sym typeface="Hero"/>
              </a:rPr>
              <a:t>cyberbullying</a:t>
            </a:r>
            <a:r>
              <a:rPr lang="es-MX" sz="3200" dirty="0">
                <a:solidFill>
                  <a:srgbClr val="211A15"/>
                </a:solidFill>
                <a:latin typeface="Hero"/>
                <a:ea typeface="Hero"/>
                <a:cs typeface="Hero"/>
                <a:sym typeface="Hero"/>
              </a:rPr>
              <a:t> en las víctimas trasciende lo meramente digital, generando consecuencias que afectan profundamente su salud mental, su rendimiento académico y sus relaciones interpersonales.</a:t>
            </a:r>
            <a:endParaRPr lang="en-US" sz="3200" dirty="0">
              <a:solidFill>
                <a:srgbClr val="211A15"/>
              </a:solidFill>
              <a:latin typeface="Hero"/>
              <a:ea typeface="Hero"/>
              <a:cs typeface="Hero"/>
              <a:sym typeface="Hero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5D60403-8895-4D02-8C7F-B0264A431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2002" y="603144"/>
            <a:ext cx="2438091" cy="193745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>
            <a:extLst>
              <a:ext uri="{FF2B5EF4-FFF2-40B4-BE49-F238E27FC236}">
                <a16:creationId xmlns:a16="http://schemas.microsoft.com/office/drawing/2014/main" id="{F76B8FA0-2402-7BD5-38DC-74D51799ECBF}"/>
              </a:ext>
            </a:extLst>
          </p:cNvPr>
          <p:cNvSpPr/>
          <p:nvPr/>
        </p:nvSpPr>
        <p:spPr>
          <a:xfrm flipH="1">
            <a:off x="15087600" y="-102292"/>
            <a:ext cx="3200400" cy="10287000"/>
          </a:xfrm>
          <a:custGeom>
            <a:avLst/>
            <a:gdLst/>
            <a:ahLst/>
            <a:cxnLst/>
            <a:rect l="l" t="t" r="r" b="b"/>
            <a:pathLst>
              <a:path w="7107382" h="10287000">
                <a:moveTo>
                  <a:pt x="7107382" y="0"/>
                </a:moveTo>
                <a:lnTo>
                  <a:pt x="0" y="0"/>
                </a:lnTo>
                <a:lnTo>
                  <a:pt x="0" y="10287000"/>
                </a:lnTo>
                <a:lnTo>
                  <a:pt x="7107382" y="10287000"/>
                </a:lnTo>
                <a:lnTo>
                  <a:pt x="710738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79989"/>
            </a:stretch>
          </a:blipFill>
        </p:spPr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3BD8D2C4-0777-C233-60E5-567F9C59BD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1147140"/>
              </p:ext>
            </p:extLst>
          </p:nvPr>
        </p:nvGraphicFramePr>
        <p:xfrm>
          <a:off x="2088482" y="470416"/>
          <a:ext cx="14111036" cy="9346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CuadroTexto 14">
            <a:extLst>
              <a:ext uri="{FF2B5EF4-FFF2-40B4-BE49-F238E27FC236}">
                <a16:creationId xmlns:a16="http://schemas.microsoft.com/office/drawing/2014/main" id="{D96BF8AF-601D-D03C-723A-7D404F1666B1}"/>
              </a:ext>
            </a:extLst>
          </p:cNvPr>
          <p:cNvSpPr txBox="1"/>
          <p:nvPr/>
        </p:nvSpPr>
        <p:spPr>
          <a:xfrm>
            <a:off x="2616392" y="8746594"/>
            <a:ext cx="464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1800" b="1" i="0" u="none" strike="noStrike" baseline="0" dirty="0">
                <a:solidFill>
                  <a:srgbClr val="000000"/>
                </a:solidFill>
                <a:latin typeface="+mj-lt"/>
              </a:rPr>
              <a:t>(Rodríguez &amp; López, 2019). </a:t>
            </a:r>
            <a:endParaRPr lang="es-HN" b="1" dirty="0">
              <a:latin typeface="+mj-lt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BFC343E-1E8F-DB50-55BD-A9AA23E614C2}"/>
              </a:ext>
            </a:extLst>
          </p:cNvPr>
          <p:cNvSpPr txBox="1"/>
          <p:nvPr/>
        </p:nvSpPr>
        <p:spPr>
          <a:xfrm>
            <a:off x="12440701" y="8736568"/>
            <a:ext cx="4803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1800" b="1" i="0" u="none" strike="noStrike" baseline="0" dirty="0">
                <a:solidFill>
                  <a:srgbClr val="000000"/>
                </a:solidFill>
              </a:rPr>
              <a:t>(García, 2020). </a:t>
            </a:r>
            <a:endParaRPr lang="es-HN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D37963E-B262-4115-91CD-3958E5F8F1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00" y="490931"/>
            <a:ext cx="2438091" cy="193745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3752" y="2552700"/>
            <a:ext cx="8600248" cy="8631636"/>
          </a:xfrm>
          <a:custGeom>
            <a:avLst/>
            <a:gdLst/>
            <a:ahLst/>
            <a:cxnLst/>
            <a:rect l="l" t="t" r="r" b="b"/>
            <a:pathLst>
              <a:path w="8600248" h="8631636">
                <a:moveTo>
                  <a:pt x="0" y="0"/>
                </a:moveTo>
                <a:lnTo>
                  <a:pt x="8600248" y="0"/>
                </a:lnTo>
                <a:lnTo>
                  <a:pt x="8600248" y="8631636"/>
                </a:lnTo>
                <a:lnTo>
                  <a:pt x="0" y="86316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168326" y="-338730"/>
            <a:ext cx="10233982" cy="10964459"/>
            <a:chOff x="0" y="0"/>
            <a:chExt cx="3733384" cy="3999865"/>
          </a:xfrm>
          <a:solidFill>
            <a:srgbClr val="92D050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3733385" cy="3999865"/>
            </a:xfrm>
            <a:custGeom>
              <a:avLst/>
              <a:gdLst/>
              <a:ahLst/>
              <a:cxnLst/>
              <a:rect l="l" t="t" r="r" b="b"/>
              <a:pathLst>
                <a:path w="3733385" h="3999865">
                  <a:moveTo>
                    <a:pt x="3608924" y="3999864"/>
                  </a:moveTo>
                  <a:lnTo>
                    <a:pt x="124460" y="3999864"/>
                  </a:lnTo>
                  <a:cubicBezTo>
                    <a:pt x="55880" y="3999864"/>
                    <a:pt x="0" y="3943984"/>
                    <a:pt x="0" y="387540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08924" y="0"/>
                  </a:lnTo>
                  <a:cubicBezTo>
                    <a:pt x="3677504" y="0"/>
                    <a:pt x="3733385" y="55880"/>
                    <a:pt x="3733385" y="124460"/>
                  </a:cubicBezTo>
                  <a:lnTo>
                    <a:pt x="3733385" y="3875405"/>
                  </a:lnTo>
                  <a:cubicBezTo>
                    <a:pt x="3733385" y="3943984"/>
                    <a:pt x="3677504" y="3999865"/>
                    <a:pt x="3608924" y="3999865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" y="5794647"/>
            <a:ext cx="6558180" cy="449235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8472659" y="1961313"/>
            <a:ext cx="9929652" cy="63643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7200" dirty="0">
                <a:solidFill>
                  <a:srgbClr val="211A15"/>
                </a:solidFill>
                <a:latin typeface="Cubao"/>
                <a:ea typeface="Cubao"/>
                <a:cs typeface="Cubao"/>
                <a:sym typeface="Cubao"/>
              </a:rPr>
              <a:t>ESTADISTICAS Y DATOS DE CYBERBULLYING EN HONDURAS </a:t>
            </a:r>
            <a:endParaRPr lang="en-US" sz="7200" dirty="0">
              <a:solidFill>
                <a:srgbClr val="211A15"/>
              </a:solidFill>
              <a:latin typeface="Cubao"/>
              <a:ea typeface="Cubao"/>
              <a:cs typeface="Cubao"/>
              <a:sym typeface="Cubao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9BE4B96-0BA7-4821-8AA5-C60736AFE3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347907"/>
            <a:ext cx="2438091" cy="193745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1310</TotalTime>
  <Words>983</Words>
  <Application>Microsoft Office PowerPoint</Application>
  <PresentationFormat>Personalizado</PresentationFormat>
  <Paragraphs>118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8" baseType="lpstr">
      <vt:lpstr>Calibri</vt:lpstr>
      <vt:lpstr>Wingdings</vt:lpstr>
      <vt:lpstr>Cubao</vt:lpstr>
      <vt:lpstr>Aharoni</vt:lpstr>
      <vt:lpstr>Times New Roman</vt:lpstr>
      <vt:lpstr>Hero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Retro Student Digital Citizenship Review Game Presentation</dc:title>
  <dc:creator>ElsyFlores</dc:creator>
  <cp:lastModifiedBy>EDUCACION</cp:lastModifiedBy>
  <cp:revision>58</cp:revision>
  <dcterms:created xsi:type="dcterms:W3CDTF">2006-08-16T00:00:00Z</dcterms:created>
  <dcterms:modified xsi:type="dcterms:W3CDTF">2025-05-13T19:40:02Z</dcterms:modified>
  <dc:identifier>DAGiHwa5-zQ</dc:identifier>
</cp:coreProperties>
</file>