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sldIdLst>
    <p:sldId id="300" r:id="rId3"/>
    <p:sldId id="301" r:id="rId4"/>
    <p:sldId id="344" r:id="rId5"/>
    <p:sldId id="340" r:id="rId6"/>
    <p:sldId id="345" r:id="rId7"/>
    <p:sldId id="346" r:id="rId8"/>
    <p:sldId id="347" r:id="rId9"/>
    <p:sldId id="348" r:id="rId10"/>
    <p:sldId id="342" r:id="rId11"/>
    <p:sldId id="349" r:id="rId12"/>
    <p:sldId id="350" r:id="rId13"/>
    <p:sldId id="351" r:id="rId14"/>
    <p:sldId id="352" r:id="rId15"/>
    <p:sldId id="353" r:id="rId16"/>
    <p:sldId id="354" r:id="rId17"/>
    <p:sldId id="331" r:id="rId18"/>
    <p:sldId id="332" r:id="rId19"/>
    <p:sldId id="355" r:id="rId20"/>
    <p:sldId id="356" r:id="rId21"/>
    <p:sldId id="341" r:id="rId22"/>
  </p:sldIdLst>
  <p:sldSz cx="12192000" cy="6858000"/>
  <p:notesSz cx="7102475" cy="9388475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9CC"/>
    <a:srgbClr val="23277B"/>
    <a:srgbClr val="66CCFF"/>
    <a:srgbClr val="F2F2F2"/>
    <a:srgbClr val="12920C"/>
    <a:srgbClr val="14A30D"/>
    <a:srgbClr val="00387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2960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3450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182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384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6974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295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0329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191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712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45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6882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7467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48050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9344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484800" y="3838333"/>
            <a:ext cx="600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484800" y="5310733"/>
            <a:ext cx="600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5717999"/>
            <a:ext cx="4632400" cy="33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4632400" cy="70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11445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667501"/>
            <a:ext cx="4632400" cy="509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5991472"/>
            <a:ext cx="4632400" cy="15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6112100"/>
            <a:ext cx="4632400" cy="74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117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329600" cy="70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11445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667500"/>
            <a:ext cx="329600" cy="14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0" y="2071208"/>
            <a:ext cx="329600" cy="20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0" y="4922000"/>
            <a:ext cx="329600" cy="19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498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329600" cy="70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11445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667500"/>
            <a:ext cx="329600" cy="14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0" y="2071208"/>
            <a:ext cx="329600" cy="20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0" y="4922000"/>
            <a:ext cx="329600" cy="19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16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6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80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8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13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2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2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789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9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8033" y="707633"/>
            <a:ext cx="427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033" y="2356367"/>
            <a:ext cx="10054400" cy="4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1067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prstClr val="white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776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322119" y="3727363"/>
            <a:ext cx="9163792" cy="1607695"/>
          </a:xfrm>
        </p:spPr>
        <p:txBody>
          <a:bodyPr/>
          <a:lstStyle/>
          <a:p>
            <a:r>
              <a:rPr lang="es-MX" sz="3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CONFERENCIA TRATO DIGNO EN LA ATENCIÓN AL CIUDADANO </a:t>
            </a:r>
          </a:p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Dirigido a</a:t>
            </a:r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 Servidores de las Corporaciones Municipales </a:t>
            </a:r>
            <a:endParaRPr lang="es-HN" sz="28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1</a:t>
            </a:fld>
            <a:endParaRPr lang="es-HN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A06929-78CE-9A89-4889-F5D30404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380" y="693989"/>
            <a:ext cx="4066211" cy="28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4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6818D2-A626-4109-875B-982230885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97" y="430721"/>
            <a:ext cx="9412606" cy="1374327"/>
          </a:xfrm>
        </p:spPr>
        <p:txBody>
          <a:bodyPr/>
          <a:lstStyle/>
          <a:p>
            <a:endParaRPr lang="es-ES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  <a:p>
            <a:endParaRPr lang="es-HN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841747-4917-5CA8-B320-200AEA177C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10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F69A3-374B-3C71-520A-7895BC16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66" y="189018"/>
            <a:ext cx="1571223" cy="12018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9849DF-9009-437F-84FA-080E874925D5}"/>
              </a:ext>
            </a:extLst>
          </p:cNvPr>
          <p:cNvSpPr txBox="1"/>
          <p:nvPr/>
        </p:nvSpPr>
        <p:spPr>
          <a:xfrm>
            <a:off x="1388702" y="1575933"/>
            <a:ext cx="967910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El Ciudadano como Asociado</a:t>
            </a:r>
          </a:p>
          <a:p>
            <a:pPr algn="just"/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Somos Hondureños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Tenemos un Certificado de nacimiento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Portamos un Documento Nacional de Identificación</a:t>
            </a:r>
          </a:p>
          <a:p>
            <a:pPr algn="just"/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  <a:p>
            <a:pPr algn="just"/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Esto activa todos nuestros derechos</a:t>
            </a:r>
          </a:p>
          <a:p>
            <a:pPr algn="just"/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  <a:p>
            <a:pPr algn="just"/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Algunos ciudadanos han perdido o restringido algunos derechos temporalmente (Personas Privadas de Libertad, FF.AA.)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95FFF3A4-B498-489E-9B5C-10FAB82D4D3B}"/>
              </a:ext>
            </a:extLst>
          </p:cNvPr>
          <p:cNvSpPr txBox="1">
            <a:spLocks/>
          </p:cNvSpPr>
          <p:nvPr/>
        </p:nvSpPr>
        <p:spPr>
          <a:xfrm>
            <a:off x="740797" y="676316"/>
            <a:ext cx="94126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None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s-ES" sz="3600" b="1" kern="0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El Servicio al Ciudadano </a:t>
            </a:r>
          </a:p>
          <a:p>
            <a:endParaRPr lang="es-HN" sz="3200" b="1" kern="0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7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6818D2-A626-4109-875B-982230885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97" y="430721"/>
            <a:ext cx="9412606" cy="1374327"/>
          </a:xfrm>
        </p:spPr>
        <p:txBody>
          <a:bodyPr/>
          <a:lstStyle/>
          <a:p>
            <a:endParaRPr lang="es-ES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  <a:p>
            <a:endParaRPr lang="es-HN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841747-4917-5CA8-B320-200AEA177C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11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F69A3-374B-3C71-520A-7895BC16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66" y="189018"/>
            <a:ext cx="1571223" cy="12018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9849DF-9009-437F-84FA-080E874925D5}"/>
              </a:ext>
            </a:extLst>
          </p:cNvPr>
          <p:cNvSpPr txBox="1"/>
          <p:nvPr/>
        </p:nvSpPr>
        <p:spPr>
          <a:xfrm>
            <a:off x="1149571" y="1590669"/>
            <a:ext cx="989285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Constitución Política de 1982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Contempla los derechos fundamentales que tenemos como ciudadanos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Los ciudadanos somos asociados del Estado ( nuestra empresa)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Los Migrantes mientras no regularicen su situación en Honduras están limitados en su derechos hasta que se nacionalicen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Los </a:t>
            </a:r>
            <a:r>
              <a:rPr lang="es-ES" sz="2400" dirty="0" err="1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cuidadanos</a:t>
            </a: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 somos </a:t>
            </a:r>
            <a:r>
              <a:rPr lang="es-ES" sz="2400" dirty="0" err="1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Co-dueños</a:t>
            </a: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 de la empresa del Estado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El servidor público trabaja para el ciudadano ( Alcaldes, directores, vigilantes, enfermeras).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95FFF3A4-B498-489E-9B5C-10FAB82D4D3B}"/>
              </a:ext>
            </a:extLst>
          </p:cNvPr>
          <p:cNvSpPr txBox="1">
            <a:spLocks/>
          </p:cNvSpPr>
          <p:nvPr/>
        </p:nvSpPr>
        <p:spPr>
          <a:xfrm>
            <a:off x="2826327" y="702385"/>
            <a:ext cx="63414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None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s-ES" sz="3600" b="1" kern="0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El </a:t>
            </a:r>
            <a:r>
              <a:rPr lang="es-ES" sz="3600" b="1" kern="0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Cuidadano</a:t>
            </a:r>
            <a:r>
              <a:rPr lang="es-ES" sz="3600" b="1" kern="0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  </a:t>
            </a:r>
          </a:p>
          <a:p>
            <a:endParaRPr lang="es-HN" sz="3200" b="1" kern="0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8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6818D2-A626-4109-875B-982230885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97" y="430721"/>
            <a:ext cx="9412606" cy="1374327"/>
          </a:xfrm>
        </p:spPr>
        <p:txBody>
          <a:bodyPr/>
          <a:lstStyle/>
          <a:p>
            <a:endParaRPr lang="es-ES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  <a:p>
            <a:endParaRPr lang="es-HN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841747-4917-5CA8-B320-200AEA177C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12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F69A3-374B-3C71-520A-7895BC16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66" y="189018"/>
            <a:ext cx="1571223" cy="12018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9849DF-9009-437F-84FA-080E874925D5}"/>
              </a:ext>
            </a:extLst>
          </p:cNvPr>
          <p:cNvSpPr txBox="1"/>
          <p:nvPr/>
        </p:nvSpPr>
        <p:spPr>
          <a:xfrm>
            <a:off x="1388700" y="1752908"/>
            <a:ext cx="96791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Por vía telefónica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Video chat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Correo electrónico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Plataformas electrónicas </a:t>
            </a:r>
          </a:p>
          <a:p>
            <a:pPr algn="just"/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  <a:p>
            <a:pPr algn="just"/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Estos canales de comunicación son recursos para dar respuestas mas eficientes al ciudadano.</a:t>
            </a:r>
          </a:p>
          <a:p>
            <a:pPr algn="just"/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  <a:p>
            <a:pPr algn="just"/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Mejorando la calidad de respuesta mejoramos el Servicio del Estado, satisfecho el ciudadano mejoramos la gestión pública.</a:t>
            </a: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95FFF3A4-B498-489E-9B5C-10FAB82D4D3B}"/>
              </a:ext>
            </a:extLst>
          </p:cNvPr>
          <p:cNvSpPr txBox="1">
            <a:spLocks/>
          </p:cNvSpPr>
          <p:nvPr/>
        </p:nvSpPr>
        <p:spPr>
          <a:xfrm>
            <a:off x="1032160" y="676316"/>
            <a:ext cx="94126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None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/>
            <a:r>
              <a:rPr lang="es-ES" sz="3600" b="1" kern="0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Cómo dar respuesta   </a:t>
            </a:r>
          </a:p>
          <a:p>
            <a:endParaRPr lang="es-HN" sz="3200" b="1" kern="0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6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6818D2-A626-4109-875B-982230885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97" y="430721"/>
            <a:ext cx="9412606" cy="1374327"/>
          </a:xfrm>
        </p:spPr>
        <p:txBody>
          <a:bodyPr/>
          <a:lstStyle/>
          <a:p>
            <a:endParaRPr lang="es-ES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  <a:p>
            <a:endParaRPr lang="es-HN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841747-4917-5CA8-B320-200AEA177C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13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F69A3-374B-3C71-520A-7895BC16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66" y="189018"/>
            <a:ext cx="1571223" cy="12018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9849DF-9009-437F-84FA-080E874925D5}"/>
              </a:ext>
            </a:extLst>
          </p:cNvPr>
          <p:cNvSpPr txBox="1"/>
          <p:nvPr/>
        </p:nvSpPr>
        <p:spPr>
          <a:xfrm>
            <a:off x="1256449" y="2050643"/>
            <a:ext cx="96791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A personas que tienen una condición especial, respuesta oportuna, factor de inclusión, todos cabemos , no importa condición , partido político, todos los ciudadanos.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Ideal de Estado donde el Funcionario Público es </a:t>
            </a:r>
            <a:r>
              <a:rPr lang="es-ES" sz="2400" b="1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neutro, </a:t>
            </a: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no atiende por razones políticas, caprichos personales.</a:t>
            </a:r>
            <a:endParaRPr lang="es-ES" sz="2400" b="1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95FFF3A4-B498-489E-9B5C-10FAB82D4D3B}"/>
              </a:ext>
            </a:extLst>
          </p:cNvPr>
          <p:cNvSpPr txBox="1">
            <a:spLocks/>
          </p:cNvSpPr>
          <p:nvPr/>
        </p:nvSpPr>
        <p:spPr>
          <a:xfrm>
            <a:off x="-327982" y="889741"/>
            <a:ext cx="94126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None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s-ES" sz="3600" b="1" kern="0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Atención Preferencial ¿ A quien?</a:t>
            </a:r>
          </a:p>
          <a:p>
            <a:endParaRPr lang="es-ES" sz="3600" b="1" kern="0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  <a:p>
            <a:endParaRPr lang="es-HN" sz="3200" b="1" kern="0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1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6818D2-A626-4109-875B-982230885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97" y="430721"/>
            <a:ext cx="9412606" cy="1374327"/>
          </a:xfrm>
        </p:spPr>
        <p:txBody>
          <a:bodyPr/>
          <a:lstStyle/>
          <a:p>
            <a:endParaRPr lang="es-ES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  <a:p>
            <a:endParaRPr lang="es-HN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841747-4917-5CA8-B320-200AEA177C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14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F69A3-374B-3C71-520A-7895BC16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66" y="189018"/>
            <a:ext cx="1571223" cy="12018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9849DF-9009-437F-84FA-080E874925D5}"/>
              </a:ext>
            </a:extLst>
          </p:cNvPr>
          <p:cNvSpPr txBox="1"/>
          <p:nvPr/>
        </p:nvSpPr>
        <p:spPr>
          <a:xfrm>
            <a:off x="1137696" y="2077997"/>
            <a:ext cx="9679101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Parámetros para mantener ciudadanos mas informados, de manera  eficaz, mas satisfechos con el servicio, paginas web permanentes, información de interés a la ciudadanía, hacer públicas adjudicaciones (contratos de vigilancia, impuestos que pagamos)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Lo ciudadanos somos veedores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Información clara, oportuna, veraz, confiable, accesible para el ciudadano (hay información clasificada, contratos , valores, tiempo).</a:t>
            </a:r>
          </a:p>
          <a:p>
            <a:pPr algn="just">
              <a:lnSpc>
                <a:spcPct val="150000"/>
              </a:lnSpc>
            </a:pP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95FFF3A4-B498-489E-9B5C-10FAB82D4D3B}"/>
              </a:ext>
            </a:extLst>
          </p:cNvPr>
          <p:cNvSpPr txBox="1">
            <a:spLocks/>
          </p:cNvSpPr>
          <p:nvPr/>
        </p:nvSpPr>
        <p:spPr>
          <a:xfrm>
            <a:off x="740797" y="1117884"/>
            <a:ext cx="94126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None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s-ES" sz="3600" b="1" kern="0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Nuevo enfoque de atención al </a:t>
            </a:r>
            <a:r>
              <a:rPr lang="es-ES" sz="3600" b="1" kern="0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Cuidadano</a:t>
            </a:r>
            <a:r>
              <a:rPr lang="es-ES" sz="3600" b="1" kern="0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.</a:t>
            </a:r>
          </a:p>
          <a:p>
            <a:endParaRPr lang="es-ES" sz="3600" b="1" kern="0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  <a:p>
            <a:endParaRPr lang="es-HN" sz="3200" b="1" kern="0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4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601B969-922E-4711-B747-96B1940D6C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1" b="100000" l="1506" r="69177">
                        <a14:foregroundMark x1="14659" y1="47933" x2="14659" y2="47933"/>
                        <a14:foregroundMark x1="12048" y1="42573" x2="12048" y2="42573"/>
                        <a14:foregroundMark x1="16265" y1="45176" x2="16265" y2="45176"/>
                        <a14:foregroundMark x1="13153" y1="56662" x2="13153" y2="56662"/>
                        <a14:foregroundMark x1="18173" y1="53752" x2="18173" y2="53752"/>
                        <a14:foregroundMark x1="12952" y1="53752" x2="12952" y2="53752"/>
                        <a14:foregroundMark x1="12349" y1="42573" x2="12349" y2="42573"/>
                        <a14:foregroundMark x1="12851" y1="37672" x2="12851" y2="37672"/>
                        <a14:foregroundMark x1="13353" y1="62634" x2="13353" y2="62634"/>
                        <a14:foregroundMark x1="13554" y1="70597" x2="13554" y2="70597"/>
                        <a14:foregroundMark x1="12851" y1="78254" x2="12851" y2="78254"/>
                        <a14:foregroundMark x1="15964" y1="79939" x2="15964" y2="79939"/>
                        <a14:foregroundMark x1="25402" y1="70597" x2="25402" y2="70597"/>
                        <a14:foregroundMark x1="16867" y1="68760" x2="16867" y2="68760"/>
                        <a14:foregroundMark x1="21285" y1="58959" x2="21285" y2="58959"/>
                        <a14:foregroundMark x1="24197" y1="66769" x2="24197" y2="66769"/>
                        <a14:foregroundMark x1="20281" y1="82542" x2="20281" y2="82542"/>
                        <a14:foregroundMark x1="15863" y1="85299" x2="15863" y2="85299"/>
                        <a14:foregroundMark x1="24799" y1="84992" x2="24799" y2="84992"/>
                        <a14:foregroundMark x1="25000" y1="88974" x2="25000" y2="88974"/>
                        <a14:foregroundMark x1="29016" y1="82542" x2="29016" y2="82542"/>
                        <a14:foregroundMark x1="32932" y1="86371" x2="32932" y2="86371"/>
                        <a14:foregroundMark x1="28815" y1="79479" x2="28815" y2="79479"/>
                        <a14:foregroundMark x1="23293" y1="87749" x2="23293" y2="87749"/>
                        <a14:foregroundMark x1="31827" y1="91577" x2="31827" y2="91577"/>
                        <a14:foregroundMark x1="31526" y1="81776" x2="31526" y2="81776"/>
                        <a14:foregroundMark x1="31325" y1="88974" x2="31325" y2="88974"/>
                        <a14:foregroundMark x1="31024" y1="84074" x2="31024" y2="84074"/>
                        <a14:foregroundMark x1="34337" y1="91577" x2="34337" y2="91577"/>
                        <a14:foregroundMark x1="33434" y1="96325" x2="33434" y2="96325"/>
                        <a14:foregroundMark x1="34337" y1="88668" x2="34337" y2="88668"/>
                        <a14:foregroundMark x1="29518" y1="93874" x2="29518" y2="93874"/>
                        <a14:foregroundMark x1="24197" y1="96172" x2="24197" y2="96172"/>
                        <a14:foregroundMark x1="15161" y1="95100" x2="15161" y2="95100"/>
                        <a14:foregroundMark x1="9739" y1="86677" x2="9739" y2="86677"/>
                        <a14:foregroundMark x1="10141" y1="74119" x2="10141" y2="74119"/>
                        <a14:foregroundMark x1="6325" y1="66156" x2="6325" y2="66156"/>
                        <a14:foregroundMark x1="7731" y1="80858" x2="7731" y2="80858"/>
                        <a14:foregroundMark x1="6727" y1="89433" x2="6727" y2="89433"/>
                        <a14:foregroundMark x1="4819" y1="12557" x2="4819" y2="12557"/>
                        <a14:foregroundMark x1="3916" y1="12711" x2="3916" y2="12711"/>
                        <a14:foregroundMark x1="8434" y1="61715" x2="8434" y2="61715"/>
                        <a14:foregroundMark x1="4418" y1="74579" x2="4418" y2="74579"/>
                        <a14:foregroundMark x1="3112" y1="82389" x2="3112" y2="82389"/>
                        <a14:foregroundMark x1="3313" y1="92343" x2="3313" y2="92343"/>
                        <a14:foregroundMark x1="8936" y1="95406" x2="8936" y2="95406"/>
                        <a14:foregroundMark x1="13153" y1="91884" x2="13153" y2="91884"/>
                        <a14:foregroundMark x1="3414" y1="76263" x2="3414" y2="76263"/>
                        <a14:foregroundMark x1="2811" y1="70444" x2="2811" y2="70444"/>
                        <a14:foregroundMark x1="1506" y1="72129" x2="1506" y2="72129"/>
                        <a14:foregroundMark x1="6627" y1="86677" x2="6627" y2="86677"/>
                        <a14:foregroundMark x1="1807" y1="43185" x2="1807" y2="43185"/>
                        <a14:foregroundMark x1="20482" y1="67228" x2="20482" y2="67228"/>
                        <a14:foregroundMark x1="18976" y1="39510" x2="18976" y2="39510"/>
                        <a14:foregroundMark x1="17470" y1="87596" x2="17470" y2="87596"/>
                        <a14:foregroundMark x1="18574" y1="83461" x2="18574" y2="83461"/>
                        <a14:foregroundMark x1="21687" y1="63553" x2="21687" y2="63553"/>
                        <a14:foregroundMark x1="24197" y1="56968" x2="24197" y2="56968"/>
                        <a14:foregroundMark x1="17871" y1="59112" x2="17871" y2="59112"/>
                        <a14:foregroundMark x1="17369" y1="37366" x2="17369" y2="37366"/>
                        <a14:foregroundMark x1="22390" y1="41807" x2="22390" y2="41807"/>
                        <a14:foregroundMark x1="23193" y1="35222" x2="23193" y2="35222"/>
                        <a14:foregroundMark x1="24699" y1="33231" x2="24699" y2="33231"/>
                        <a14:foregroundMark x1="18976" y1="64625" x2="18976" y2="64625"/>
                        <a14:foregroundMark x1="23896" y1="65084" x2="23896" y2="65084"/>
                        <a14:foregroundMark x1="18976" y1="87289" x2="18976" y2="87289"/>
                        <a14:foregroundMark x1="20482" y1="90352" x2="20482" y2="90352"/>
                        <a14:foregroundMark x1="21586" y1="83308" x2="21586" y2="83308"/>
                        <a14:foregroundMark x1="24096" y1="78101" x2="24096" y2="78101"/>
                      </a14:backgroundRemoval>
                    </a14:imgEffect>
                  </a14:imgLayer>
                </a14:imgProps>
              </a:ext>
            </a:extLst>
          </a:blip>
          <a:srcRect r="38857"/>
          <a:stretch/>
        </p:blipFill>
        <p:spPr>
          <a:xfrm>
            <a:off x="341837" y="-463005"/>
            <a:ext cx="3896923" cy="7332880"/>
          </a:xfrm>
          <a:prstGeom prst="rect">
            <a:avLst/>
          </a:prstGeom>
        </p:spPr>
      </p:pic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95FFF3A4-B498-489E-9B5C-10FAB82D4D3B}"/>
              </a:ext>
            </a:extLst>
          </p:cNvPr>
          <p:cNvSpPr txBox="1">
            <a:spLocks/>
          </p:cNvSpPr>
          <p:nvPr/>
        </p:nvSpPr>
        <p:spPr>
          <a:xfrm>
            <a:off x="1102070" y="559837"/>
            <a:ext cx="94126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None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s-ES" sz="3200" b="1" kern="0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Política Atención al Ciudadano.</a:t>
            </a:r>
          </a:p>
          <a:p>
            <a:endParaRPr lang="es-ES" sz="3200" b="1" kern="0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  <a:p>
            <a:endParaRPr lang="es-HN" sz="2800" b="1" kern="0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841747-4917-5CA8-B320-200AEA177C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15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F69A3-374B-3C71-520A-7895BC16B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766" y="189018"/>
            <a:ext cx="1571223" cy="12018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56A651D-DDC5-4B11-9CB9-A28058E1E12F}"/>
              </a:ext>
            </a:extLst>
          </p:cNvPr>
          <p:cNvSpPr txBox="1"/>
          <p:nvPr/>
        </p:nvSpPr>
        <p:spPr>
          <a:xfrm>
            <a:off x="3247824" y="1715233"/>
            <a:ext cx="7982553" cy="2045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Contribuir a la satisfacción y confianza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Esta el problema de desconfianza en las instituciones, funcionarios y políticos, con la percepción que son corruptos.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Sensación de robo por parte de la administración pública(no siempre es así)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 Factor Gobernabilidad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1E55A1-C9E1-4DDB-B6BD-10ED1EF03F14}"/>
              </a:ext>
            </a:extLst>
          </p:cNvPr>
          <p:cNvSpPr txBox="1"/>
          <p:nvPr/>
        </p:nvSpPr>
        <p:spPr>
          <a:xfrm>
            <a:off x="3247824" y="3767619"/>
            <a:ext cx="7982553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Entre menos confianza tenga el ciudadano en sus instituciones, entidades y funcionarios menos acataran la Ley y se volverán menos gobernables son.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La Calidad del servidor al ciudadano para generar confianza y satisfacción en la gente es prioritario  </a:t>
            </a:r>
          </a:p>
        </p:txBody>
      </p:sp>
    </p:spTree>
    <p:extLst>
      <p:ext uri="{BB962C8B-B14F-4D97-AF65-F5344CB8AC3E}">
        <p14:creationId xmlns:p14="http://schemas.microsoft.com/office/powerpoint/2010/main" val="24846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247FCC7-7B4C-FD98-0D8E-32B659B37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2208" y="580750"/>
            <a:ext cx="8151803" cy="806824"/>
          </a:xfrm>
        </p:spPr>
        <p:txBody>
          <a:bodyPr/>
          <a:lstStyle/>
          <a:p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El ciudadano socio del Estado de Derecho</a:t>
            </a:r>
            <a:endParaRPr lang="es-HN" sz="32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  <a:p>
            <a:endParaRPr lang="es-HN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58F9418-C671-5D12-6F10-B5585482D0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16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52126B-E9FC-C3E1-AAE5-B5F4E5FF1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703" y="272929"/>
            <a:ext cx="1868408" cy="142246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6B74A76-835E-C4D7-E8BF-315FDD568CF3}"/>
              </a:ext>
            </a:extLst>
          </p:cNvPr>
          <p:cNvSpPr txBox="1"/>
          <p:nvPr/>
        </p:nvSpPr>
        <p:spPr>
          <a:xfrm>
            <a:off x="1118642" y="2101542"/>
            <a:ext cx="9402896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latin typeface="+mj-lt"/>
                <a:cs typeface="Myanmar Text" panose="020B0502040204020203" pitchFamily="34" charset="0"/>
              </a:rPr>
              <a:t>Nuestra constancia, nuestros derechos fundamentales deben ser organizados por el Estado a través de sus instituciones tales como FF.AA.,  Policía Nacional, Salud Pública, el Estado debe garantizar el Derecho a la salud, educación , intimidad , la familia, la libre empresa, la libre movilización.</a:t>
            </a:r>
          </a:p>
          <a:p>
            <a:pPr>
              <a:lnSpc>
                <a:spcPct val="150000"/>
              </a:lnSpc>
            </a:pPr>
            <a:endParaRPr lang="es-ES" sz="2000" dirty="0">
              <a:latin typeface="+mj-lt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latin typeface="+mj-lt"/>
                <a:cs typeface="Myanmar Text" panose="020B0502040204020203" pitchFamily="34" charset="0"/>
              </a:rPr>
              <a:t>Los Derechos deben ser la preocupación del Estado para la satisfacción del Ciudadano.</a:t>
            </a:r>
          </a:p>
          <a:p>
            <a:pPr>
              <a:lnSpc>
                <a:spcPct val="150000"/>
              </a:lnSpc>
            </a:pPr>
            <a:endParaRPr lang="es-ES" sz="2000" dirty="0">
              <a:latin typeface="+mj-lt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latin typeface="+mj-lt"/>
                <a:cs typeface="Myanmar Tex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01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18A0DB1-070A-7FCA-4DF4-007D81FED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982" y="768173"/>
            <a:ext cx="8353289" cy="1321884"/>
          </a:xfrm>
        </p:spPr>
        <p:txBody>
          <a:bodyPr/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El comportamiento que se espera del funcionario Público en el trato a la ciudadanía en diferentes momentos tiene que ver con el contacto e interacción.</a:t>
            </a:r>
          </a:p>
          <a:p>
            <a:endParaRPr lang="es-HN" sz="1600" dirty="0">
              <a:latin typeface="+mj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2341BB1-08D6-6AC6-911F-98A13D320B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17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78DEB5-7B19-921C-297C-0CA5A93D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059" y="349078"/>
            <a:ext cx="1985052" cy="151127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E906CDD-D107-1DC5-173D-3EA8AA6896FA}"/>
              </a:ext>
            </a:extLst>
          </p:cNvPr>
          <p:cNvSpPr txBox="1">
            <a:spLocks/>
          </p:cNvSpPr>
          <p:nvPr/>
        </p:nvSpPr>
        <p:spPr>
          <a:xfrm>
            <a:off x="1239994" y="2791808"/>
            <a:ext cx="3569513" cy="2979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2400" kern="0" dirty="0">
                <a:latin typeface="+mj-lt"/>
                <a:cs typeface="Myanmar Text" panose="020B0502040204020203" pitchFamily="34" charset="0"/>
              </a:rPr>
              <a:t>Usando los diferentes canales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kern="0" dirty="0">
                <a:latin typeface="+mj-lt"/>
                <a:cs typeface="Myanmar Text" panose="020B0502040204020203" pitchFamily="34" charset="0"/>
              </a:rPr>
              <a:t>Cortesía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kern="0" dirty="0">
                <a:latin typeface="+mj-lt"/>
                <a:cs typeface="Myanmar Text" panose="020B0502040204020203" pitchFamily="34" charset="0"/>
              </a:rPr>
              <a:t>Respuesta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kern="0" dirty="0">
                <a:latin typeface="+mj-lt"/>
                <a:cs typeface="Myanmar Text" panose="020B0502040204020203" pitchFamily="34" charset="0"/>
              </a:rPr>
              <a:t>Pertinencia </a:t>
            </a:r>
            <a:endParaRPr lang="es-HN" sz="2400" kern="0" dirty="0"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418AA23-16CA-434E-B2C7-F80D1473AE75}"/>
              </a:ext>
            </a:extLst>
          </p:cNvPr>
          <p:cNvSpPr txBox="1">
            <a:spLocks/>
          </p:cNvSpPr>
          <p:nvPr/>
        </p:nvSpPr>
        <p:spPr>
          <a:xfrm>
            <a:off x="6096000" y="2897813"/>
            <a:ext cx="3569513" cy="2979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2400" kern="0" dirty="0">
                <a:latin typeface="+mj-lt"/>
                <a:cs typeface="Myanmar Text" panose="020B0502040204020203" pitchFamily="34" charset="0"/>
              </a:rPr>
              <a:t>Usando los espacios virtuales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kern="0" dirty="0">
                <a:latin typeface="+mj-lt"/>
                <a:cs typeface="Myanmar Text" panose="020B0502040204020203" pitchFamily="34" charset="0"/>
              </a:rPr>
              <a:t>Comunicación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kern="0" dirty="0">
                <a:latin typeface="+mj-lt"/>
                <a:cs typeface="Myanmar Text" panose="020B0502040204020203" pitchFamily="34" charset="0"/>
              </a:rPr>
              <a:t>Atención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kern="0" dirty="0">
                <a:latin typeface="+mj-lt"/>
                <a:cs typeface="Myanmar Text" panose="020B0502040204020203" pitchFamily="34" charset="0"/>
              </a:rPr>
              <a:t>Servicio al Ciudadano </a:t>
            </a:r>
            <a:endParaRPr lang="es-HN" sz="2400" kern="0" dirty="0">
              <a:latin typeface="+mj-lt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7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18A0DB1-070A-7FCA-4DF4-007D81FED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982" y="768173"/>
            <a:ext cx="8353289" cy="1321884"/>
          </a:xfrm>
        </p:spPr>
        <p:txBody>
          <a:bodyPr/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Condiciones Generales que el funcionario Público debe tener al momento de brindar atención al ciudadano. </a:t>
            </a:r>
          </a:p>
          <a:p>
            <a:endParaRPr lang="es-HN" sz="1600" dirty="0">
              <a:latin typeface="+mj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2341BB1-08D6-6AC6-911F-98A13D320B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18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78DEB5-7B19-921C-297C-0CA5A93D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059" y="349078"/>
            <a:ext cx="1985052" cy="151127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E906CDD-D107-1DC5-173D-3EA8AA6896FA}"/>
              </a:ext>
            </a:extLst>
          </p:cNvPr>
          <p:cNvSpPr txBox="1">
            <a:spLocks/>
          </p:cNvSpPr>
          <p:nvPr/>
        </p:nvSpPr>
        <p:spPr>
          <a:xfrm>
            <a:off x="1239994" y="1939200"/>
            <a:ext cx="9162790" cy="38915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kern="0" dirty="0">
                <a:latin typeface="+mj-lt"/>
                <a:cs typeface="Myanmar Text" panose="020B0502040204020203" pitchFamily="34" charset="0"/>
              </a:rPr>
              <a:t>Trato respetuoso ( digno respetando la condición de ser humanos y no sea discriminatorio)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kern="0" dirty="0">
                <a:latin typeface="+mj-lt"/>
                <a:cs typeface="Myanmar Text" panose="020B0502040204020203" pitchFamily="34" charset="0"/>
              </a:rPr>
              <a:t>Confiable ( Credibilidad, veracidad, sinceridad, con compromiso)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kern="0" dirty="0">
                <a:latin typeface="+mj-lt"/>
                <a:cs typeface="Myanmar Text" panose="020B0502040204020203" pitchFamily="34" charset="0"/>
              </a:rPr>
              <a:t>Empático (en especial personas que viene de zonas rurales, en condición de pobreza los vuelve más vulnerables)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kern="0" dirty="0">
                <a:latin typeface="+mj-lt"/>
                <a:cs typeface="Myanmar Text" panose="020B0502040204020203" pitchFamily="34" charset="0"/>
              </a:rPr>
              <a:t>Incluyente ( no existe una razón de que los servidores públicos den el mismo trato a los ciudadanos, lo más común por no pertenecer a la misma corriente política)</a:t>
            </a:r>
          </a:p>
        </p:txBody>
      </p:sp>
    </p:spTree>
    <p:extLst>
      <p:ext uri="{BB962C8B-B14F-4D97-AF65-F5344CB8AC3E}">
        <p14:creationId xmlns:p14="http://schemas.microsoft.com/office/powerpoint/2010/main" val="260470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18A0DB1-070A-7FCA-4DF4-007D81FED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240" y="768173"/>
            <a:ext cx="2298854" cy="621240"/>
          </a:xfrm>
        </p:spPr>
        <p:txBody>
          <a:bodyPr/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La Actitud . </a:t>
            </a:r>
          </a:p>
          <a:p>
            <a:endParaRPr lang="es-HN" sz="1600" dirty="0">
              <a:latin typeface="+mj-lt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2341BB1-08D6-6AC6-911F-98A13D320B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19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78DEB5-7B19-921C-297C-0CA5A93D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059" y="349078"/>
            <a:ext cx="1985052" cy="151127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E906CDD-D107-1DC5-173D-3EA8AA6896FA}"/>
              </a:ext>
            </a:extLst>
          </p:cNvPr>
          <p:cNvSpPr txBox="1">
            <a:spLocks/>
          </p:cNvSpPr>
          <p:nvPr/>
        </p:nvSpPr>
        <p:spPr>
          <a:xfrm>
            <a:off x="1263745" y="1238555"/>
            <a:ext cx="9162790" cy="485127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kern="0" dirty="0">
                <a:latin typeface="+mj-lt"/>
                <a:cs typeface="Myanmar Text" panose="020B0502040204020203" pitchFamily="34" charset="0"/>
              </a:rPr>
              <a:t>Es una condición interna, más psicológica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kern="0" dirty="0">
                <a:latin typeface="+mj-lt"/>
                <a:cs typeface="Myanmar Text" panose="020B0502040204020203" pitchFamily="34" charset="0"/>
              </a:rPr>
              <a:t>Anticiparse a satisfacer las necesidades del Ciudadano Ejemplo: campesino, vive en zona rural, alguien que no sabe leer ni escribir, necesitan orientación, acompañamiento, no dejar sufrir.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kern="0" dirty="0">
                <a:latin typeface="+mj-lt"/>
                <a:cs typeface="Myanmar Text" panose="020B0502040204020203" pitchFamily="34" charset="0"/>
              </a:rPr>
              <a:t>Ser Creativo, generando soluciones, inventando cosas para satisfacer al ciudadano en la atención.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kern="0" dirty="0">
                <a:latin typeface="+mj-lt"/>
                <a:cs typeface="Myanmar Text" panose="020B0502040204020203" pitchFamily="34" charset="0"/>
              </a:rPr>
              <a:t>El lenguaje debe ser claro, cortes, preciso , sincero, a la altura del interlocutor, sin tecnicismos, así se pueden crear puentes que generen redes.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kern="0" dirty="0">
                <a:latin typeface="+mj-lt"/>
                <a:cs typeface="Myanmar Text" panose="020B0502040204020203" pitchFamily="34" charset="0"/>
              </a:rPr>
              <a:t>Cuando haya reclamos , escuche sin interrumpir, ser claros en los que ponemos o no podemos hacer, tener el conocimiento a donde derivar.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" sz="2000" kern="0" dirty="0">
              <a:latin typeface="+mj-lt"/>
              <a:cs typeface="Myanmar Tex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" sz="2000" kern="0" dirty="0">
              <a:latin typeface="+mj-lt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9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2</a:t>
            </a:fld>
            <a:endParaRPr lang="es-HN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F27D776-B671-4482-AC6A-6319026D66BB}"/>
              </a:ext>
            </a:extLst>
          </p:cNvPr>
          <p:cNvSpPr txBox="1">
            <a:spLocks/>
          </p:cNvSpPr>
          <p:nvPr/>
        </p:nvSpPr>
        <p:spPr>
          <a:xfrm>
            <a:off x="4857750" y="1578028"/>
            <a:ext cx="6229350" cy="309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H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  <a:buFont typeface="Wingdings 2" pitchFamily="18" charset="2"/>
              <a:buNone/>
              <a:defRPr/>
            </a:pPr>
            <a:endParaRPr lang="es-HN" sz="2000">
              <a:solidFill>
                <a:srgbClr val="000000">
                  <a:lumMod val="65000"/>
                  <a:lumOff val="35000"/>
                </a:srgbClr>
              </a:solidFill>
              <a:latin typeface="Corbel"/>
            </a:endParaRPr>
          </a:p>
          <a:p>
            <a:endParaRPr lang="es-HN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0A06929-78CE-9A89-4889-F5D30404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776" y="262171"/>
            <a:ext cx="1355334" cy="1036684"/>
          </a:xfrm>
          <a:prstGeom prst="rect">
            <a:avLst/>
          </a:prstGeom>
        </p:spPr>
      </p:pic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8127EFFC-C5D8-AB9D-3D38-EEDBEDC8AADE}"/>
              </a:ext>
            </a:extLst>
          </p:cNvPr>
          <p:cNvSpPr txBox="1">
            <a:spLocks/>
          </p:cNvSpPr>
          <p:nvPr/>
        </p:nvSpPr>
        <p:spPr>
          <a:xfrm>
            <a:off x="1409040" y="1097016"/>
            <a:ext cx="93739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3200" b="1" kern="0" dirty="0">
                <a:solidFill>
                  <a:srgbClr val="009999"/>
                </a:solidFill>
                <a:latin typeface="+mj-lt"/>
                <a:cs typeface="Myanmar Text" panose="020B0502040204020203" pitchFamily="34" charset="0"/>
              </a:rPr>
              <a:t>“LOS CARGOS PÚBLICOS SON PRESTADOS, SON PASAJEROS, Y MAGNIFICAS OPORTUNIDADES PARA DAR Y DEJAR LO MEJOR DE NOSOTROS, CON LA HONESTA CONVICCIÓN DE SERVIR A LOS DEMÁS”</a:t>
            </a:r>
            <a:endParaRPr lang="es-HN" sz="3200" b="1" kern="0" dirty="0">
              <a:solidFill>
                <a:srgbClr val="009999"/>
              </a:solidFill>
              <a:latin typeface="+mj-lt"/>
              <a:cs typeface="Myanmar Text" panose="020B0502040204020203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EA7380C-1FF0-49A4-9BF3-EE48ED08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4" y="3285992"/>
            <a:ext cx="71437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3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F664EC6-A455-5F9C-F8D5-0901E05B8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5658" y="2821731"/>
            <a:ext cx="7665013" cy="1923881"/>
          </a:xfrm>
        </p:spPr>
        <p:txBody>
          <a:bodyPr/>
          <a:lstStyle/>
          <a:p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NO OLVIDAR QUE COMO SERVIDORES (AS) PUBLICOS SOMOS GARANTES DE LA DIGNIDAD HUMANA</a:t>
            </a:r>
            <a:endParaRPr lang="es-HN" sz="28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5D89C0B-33FE-6C99-D82C-D36E61025F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20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798D18-3049-C237-14FB-F222D7739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450" y="322729"/>
            <a:ext cx="2019661" cy="15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3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BA01474-CBA2-44D7-8497-50AC122F1E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3</a:t>
            </a:fld>
            <a:endParaRPr lang="es-HN"/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E0BCEAAE-B813-4CCB-A5F1-54B3F55A0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6306" y="755553"/>
            <a:ext cx="7137070" cy="718408"/>
          </a:xfrm>
        </p:spPr>
        <p:txBody>
          <a:bodyPr/>
          <a:lstStyle/>
          <a:p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La Atención en dos ámbitos: </a:t>
            </a:r>
            <a:endParaRPr lang="es-HN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6A33281-8746-40CB-9128-A1F3B1E4BA17}"/>
              </a:ext>
            </a:extLst>
          </p:cNvPr>
          <p:cNvSpPr txBox="1"/>
          <p:nvPr/>
        </p:nvSpPr>
        <p:spPr>
          <a:xfrm>
            <a:off x="912422" y="2116593"/>
            <a:ext cx="3006435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SECTOR PRIVADO</a:t>
            </a:r>
          </a:p>
          <a:p>
            <a:r>
              <a:rPr lang="es-ES" sz="2000" dirty="0"/>
              <a:t> </a:t>
            </a:r>
          </a:p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Servicio al Cliente</a:t>
            </a:r>
          </a:p>
          <a:p>
            <a:endParaRPr lang="es-ES" sz="2000" dirty="0"/>
          </a:p>
          <a:p>
            <a:r>
              <a:rPr lang="es-ES" sz="2000" dirty="0"/>
              <a:t>Atención a Personas </a:t>
            </a:r>
            <a:r>
              <a:rPr lang="es-ES" sz="2000" b="0" i="0" dirty="0">
                <a:solidFill>
                  <a:srgbClr val="040C28"/>
                </a:solidFill>
                <a:effectLst/>
                <a:latin typeface="Google Sans"/>
              </a:rPr>
              <a:t>que compran un bien, o que utiliza los servicios de un profesional o empresa</a:t>
            </a:r>
            <a:r>
              <a:rPr lang="es-ES" sz="2000" dirty="0">
                <a:solidFill>
                  <a:srgbClr val="1F1F1F"/>
                </a:solidFill>
                <a:latin typeface="Google Sans"/>
              </a:rPr>
              <a:t>.</a:t>
            </a:r>
            <a:endParaRPr lang="es-ES" sz="2000" dirty="0"/>
          </a:p>
          <a:p>
            <a:endParaRPr lang="es-HN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8AF1A7-369D-43E6-AB97-93248814D1B5}"/>
              </a:ext>
            </a:extLst>
          </p:cNvPr>
          <p:cNvSpPr txBox="1"/>
          <p:nvPr/>
        </p:nvSpPr>
        <p:spPr>
          <a:xfrm>
            <a:off x="8276534" y="1997839"/>
            <a:ext cx="3489932" cy="34778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SECTOR PÚBLICO</a:t>
            </a:r>
          </a:p>
          <a:p>
            <a:r>
              <a:rPr lang="es-ES" sz="2000" dirty="0"/>
              <a:t> </a:t>
            </a:r>
          </a:p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Servicio al Ciudadano (Socio del Estado)</a:t>
            </a:r>
          </a:p>
          <a:p>
            <a:endParaRPr lang="es-ES" sz="2000" dirty="0"/>
          </a:p>
          <a:p>
            <a:r>
              <a:rPr lang="es-ES" sz="2000" dirty="0"/>
              <a:t>Acuden personas que demandan servicios a una Alcaldía, Institución Educativa, entre otros, para hacer efectivo un derecho.    </a:t>
            </a:r>
          </a:p>
          <a:p>
            <a:endParaRPr lang="es-HN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73094FE-0DBA-4E81-9D09-52248DC89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013" y="2116593"/>
            <a:ext cx="3159494" cy="47414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509C7-0451-4954-A370-54FB79AC5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776" y="262171"/>
            <a:ext cx="1355334" cy="10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7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6818D2-A626-4109-875B-982230885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2986" y="1005928"/>
            <a:ext cx="7612084" cy="1374327"/>
          </a:xfrm>
        </p:spPr>
        <p:txBody>
          <a:bodyPr/>
          <a:lstStyle/>
          <a:p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Porqué y para qué debemos aprender sobre el servicio al Ciudadano </a:t>
            </a:r>
            <a:endParaRPr lang="es-HN" sz="32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841747-4917-5CA8-B320-200AEA177C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4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F69A3-374B-3C71-520A-7895BC16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66" y="189018"/>
            <a:ext cx="1571223" cy="12018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BD4E80-C5D6-6163-BAE8-E6E6DC3863AB}"/>
              </a:ext>
            </a:extLst>
          </p:cNvPr>
          <p:cNvSpPr txBox="1"/>
          <p:nvPr/>
        </p:nvSpPr>
        <p:spPr>
          <a:xfrm>
            <a:off x="570015" y="2672750"/>
            <a:ext cx="62882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rgbClr val="202124"/>
                </a:solidFill>
                <a:effectLst/>
                <a:latin typeface="+mj-lt"/>
                <a:cs typeface="Myanmar Text" panose="020B0502040204020203" pitchFamily="34" charset="0"/>
              </a:rPr>
              <a:t>El ciudadano es la columna de la Política del Estado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Es el Socio  del Estado- puede reclamar derechos ante entidad pública </a:t>
            </a:r>
            <a:r>
              <a:rPr lang="es-ES" sz="2400" b="0" i="0" dirty="0">
                <a:solidFill>
                  <a:srgbClr val="202124"/>
                </a:solidFill>
                <a:effectLst/>
                <a:latin typeface="+mj-lt"/>
                <a:cs typeface="Myanmar Text" panose="020B0502040204020203" pitchFamily="34" charset="0"/>
              </a:rPr>
              <a:t> y pedir información.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La Entidad debe estar enmarcado en la norma y la Ley para dar respuesta.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209D46-D864-45C1-8432-A94B0EE7A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901" y="2955775"/>
            <a:ext cx="4767339" cy="26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6818D2-A626-4109-875B-982230885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434" y="917851"/>
            <a:ext cx="8260699" cy="1374327"/>
          </a:xfrm>
        </p:spPr>
        <p:txBody>
          <a:bodyPr/>
          <a:lstStyle/>
          <a:p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El Ciudadano como socio del Estado merece un tratamiento:</a:t>
            </a:r>
          </a:p>
          <a:p>
            <a:endParaRPr lang="es-HN" sz="36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841747-4917-5CA8-B320-200AEA177C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5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F69A3-374B-3C71-520A-7895BC16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66" y="189018"/>
            <a:ext cx="1571223" cy="12018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BD4E80-C5D6-6163-BAE8-E6E6DC3863AB}"/>
              </a:ext>
            </a:extLst>
          </p:cNvPr>
          <p:cNvSpPr txBox="1"/>
          <p:nvPr/>
        </p:nvSpPr>
        <p:spPr>
          <a:xfrm>
            <a:off x="1566831" y="2292178"/>
            <a:ext cx="87647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rgbClr val="202124"/>
                </a:solidFill>
                <a:effectLst/>
                <a:latin typeface="+mj-lt"/>
                <a:cs typeface="Myanmar Text" panose="020B0502040204020203" pitchFamily="34" charset="0"/>
              </a:rPr>
              <a:t>Digno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Oportuno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Pertinente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82273C-8BF3-4DC1-A7FB-352FEE35327D}"/>
              </a:ext>
            </a:extLst>
          </p:cNvPr>
          <p:cNvSpPr txBox="1"/>
          <p:nvPr/>
        </p:nvSpPr>
        <p:spPr>
          <a:xfrm>
            <a:off x="1436558" y="3861838"/>
            <a:ext cx="9025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0" i="0" dirty="0">
                <a:solidFill>
                  <a:srgbClr val="202124"/>
                </a:solidFill>
                <a:effectLst/>
                <a:latin typeface="+mj-lt"/>
                <a:cs typeface="Myanmar Text" panose="020B0502040204020203" pitchFamily="34" charset="0"/>
              </a:rPr>
              <a:t>La función burocrática del Estado coloca al funcionario como si fuere el dueño de la Entidad y al ciudadano como la persona que debe rogar e implorar ser atendido.  </a:t>
            </a: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8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6818D2-A626-4109-875B-982230885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682" y="703670"/>
            <a:ext cx="4714504" cy="1374327"/>
          </a:xfrm>
        </p:spPr>
        <p:txBody>
          <a:bodyPr/>
          <a:lstStyle/>
          <a:p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A considerar…</a:t>
            </a:r>
          </a:p>
          <a:p>
            <a:endParaRPr lang="es-HN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841747-4917-5CA8-B320-200AEA177C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6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F69A3-374B-3C71-520A-7895BC16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66" y="189018"/>
            <a:ext cx="1571223" cy="12018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6ABF68F-C88B-4857-82A8-DC88FA3C0EC5}"/>
              </a:ext>
            </a:extLst>
          </p:cNvPr>
          <p:cNvSpPr txBox="1"/>
          <p:nvPr/>
        </p:nvSpPr>
        <p:spPr>
          <a:xfrm>
            <a:off x="869365" y="1720840"/>
            <a:ext cx="87647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¿ Alguna vez ha sentido que ha tratado de manera descortés o poco amable a un ciudadano en su puesto de trabajo?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Si ha sido ¿ Cuál fue la causa?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Comparta su experiencia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CA87D9-FECE-4677-9CE0-6025060FF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155" y="3528950"/>
            <a:ext cx="6658099" cy="33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8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6818D2-A626-4109-875B-982230885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023" y="1169937"/>
            <a:ext cx="8193974" cy="1374327"/>
          </a:xfrm>
        </p:spPr>
        <p:txBody>
          <a:bodyPr/>
          <a:lstStyle/>
          <a:p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Lo que se ha estado pasando…</a:t>
            </a:r>
          </a:p>
          <a:p>
            <a:endParaRPr lang="es-HN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841747-4917-5CA8-B320-200AEA177C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7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F69A3-374B-3C71-520A-7895BC16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66" y="189018"/>
            <a:ext cx="1571223" cy="12018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6ABF68F-C88B-4857-82A8-DC88FA3C0EC5}"/>
              </a:ext>
            </a:extLst>
          </p:cNvPr>
          <p:cNvSpPr txBox="1"/>
          <p:nvPr/>
        </p:nvSpPr>
        <p:spPr>
          <a:xfrm>
            <a:off x="1566831" y="2292178"/>
            <a:ext cx="8764701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Descortesía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Displicencia ( guardias, personas que están en ventanilla)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Venganza Política (bloqueos)   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4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6818D2-A626-4109-875B-982230885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797" y="430721"/>
            <a:ext cx="9412606" cy="1374327"/>
          </a:xfrm>
        </p:spPr>
        <p:txBody>
          <a:bodyPr/>
          <a:lstStyle/>
          <a:p>
            <a:endParaRPr lang="es-ES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  <a:p>
            <a:endParaRPr lang="es-HN" sz="4000" b="1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841747-4917-5CA8-B320-200AEA177C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8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F69A3-374B-3C71-520A-7895BC16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66" y="189018"/>
            <a:ext cx="1571223" cy="12018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9849DF-9009-437F-84FA-080E874925D5}"/>
              </a:ext>
            </a:extLst>
          </p:cNvPr>
          <p:cNvSpPr txBox="1"/>
          <p:nvPr/>
        </p:nvSpPr>
        <p:spPr>
          <a:xfrm>
            <a:off x="1388702" y="1245540"/>
            <a:ext cx="876470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Conflictos que personalizas la relación  entre el ciudadano y el funcionario, quejas verbales, quejas escritas, demandas, denuncias en redes sociales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Línea de contacto con el personal, Ventanillas (Violación de derechos)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Recepción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02124"/>
                </a:solidFill>
                <a:latin typeface="+mj-lt"/>
                <a:cs typeface="Myanmar Text" panose="020B0502040204020203" pitchFamily="34" charset="0"/>
              </a:rPr>
              <a:t>Cargos en que un vigilante / portero es el primero en la línea de contacto entre el ciudadano y el funcionario.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202124"/>
              </a:solidFill>
              <a:latin typeface="+mj-lt"/>
              <a:cs typeface="Myanmar Text" panose="020B0502040204020203" pitchFamily="34" charset="0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95FFF3A4-B498-489E-9B5C-10FAB82D4D3B}"/>
              </a:ext>
            </a:extLst>
          </p:cNvPr>
          <p:cNvSpPr txBox="1">
            <a:spLocks/>
          </p:cNvSpPr>
          <p:nvPr/>
        </p:nvSpPr>
        <p:spPr>
          <a:xfrm>
            <a:off x="740797" y="548484"/>
            <a:ext cx="9412606" cy="137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None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s-ES" sz="3600" b="1" kern="0" dirty="0">
                <a:solidFill>
                  <a:schemeClr val="accent6">
                    <a:lumMod val="50000"/>
                  </a:schemeClr>
                </a:solidFill>
                <a:latin typeface="+mj-lt"/>
                <a:cs typeface="Myanmar Text" panose="020B0502040204020203" pitchFamily="34" charset="0"/>
              </a:rPr>
              <a:t>El contacto entre personas traerá consigo </a:t>
            </a:r>
          </a:p>
          <a:p>
            <a:endParaRPr lang="es-HN" sz="3200" b="1" kern="0" dirty="0">
              <a:solidFill>
                <a:schemeClr val="accent6">
                  <a:lumMod val="50000"/>
                </a:schemeClr>
              </a:solidFill>
              <a:latin typeface="+mj-lt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6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841747-4917-5CA8-B320-200AEA177C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HN" smtClean="0"/>
              <a:pPr/>
              <a:t>9</a:t>
            </a:fld>
            <a:endParaRPr lang="es-HN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F69A3-374B-3C71-520A-7895BC16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66" y="189018"/>
            <a:ext cx="1571223" cy="12018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BD4E80-C5D6-6163-BAE8-E6E6DC3863AB}"/>
              </a:ext>
            </a:extLst>
          </p:cNvPr>
          <p:cNvSpPr txBox="1"/>
          <p:nvPr/>
        </p:nvSpPr>
        <p:spPr>
          <a:xfrm>
            <a:off x="4572000" y="281172"/>
            <a:ext cx="6994566" cy="614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ed Hat Display" panose="020B0604020202020204" charset="0"/>
                <a:ea typeface="Roboto Slab"/>
                <a:cs typeface="Red Hat Display" panose="020B0604020202020204" charset="0"/>
                <a:sym typeface="Roboto Slab"/>
              </a:rPr>
              <a:t>El artículo 59 </a:t>
            </a:r>
            <a:b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ed Hat Display" panose="020B0604020202020204" charset="0"/>
                <a:ea typeface="Roboto Slab"/>
                <a:cs typeface="Red Hat Display" panose="020B0604020202020204" charset="0"/>
                <a:sym typeface="Roboto Slab"/>
              </a:rPr>
            </a:b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ed Hat Display" panose="020B0604020202020204" charset="0"/>
                <a:ea typeface="Roboto Slab"/>
                <a:cs typeface="Red Hat Display" panose="020B0604020202020204" charset="0"/>
                <a:sym typeface="Roboto Slab"/>
              </a:rPr>
              <a:t>de la Constitución de la República dice:</a:t>
            </a:r>
          </a:p>
          <a:p>
            <a:pPr algn="just">
              <a:lnSpc>
                <a:spcPct val="150000"/>
              </a:lnSpc>
            </a:pPr>
            <a:endParaRPr lang="es-ES" sz="2400" b="0" i="0" dirty="0">
              <a:solidFill>
                <a:schemeClr val="accent6">
                  <a:lumMod val="50000"/>
                </a:schemeClr>
              </a:solidFill>
              <a:effectLst/>
              <a:latin typeface="+mj-lt"/>
              <a:cs typeface="Myanmar Text" panose="020B0502040204020203" pitchFamily="34" charset="0"/>
            </a:endParaRPr>
          </a:p>
          <a:p>
            <a:pPr marL="0" indent="0" algn="just" defTabSz="4572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defRPr/>
            </a:pPr>
            <a:r>
              <a:rPr lang="es-ES" sz="2000" kern="1200" dirty="0">
                <a:latin typeface="Arial" panose="020B0604020202020204" pitchFamily="34" charset="0"/>
                <a:ea typeface="Roboto Slab" panose="020B0604020202020204" pitchFamily="2" charset="0"/>
                <a:cs typeface="Arial" panose="020B0604020202020204" pitchFamily="34" charset="0"/>
              </a:rPr>
              <a:t>La persona humana es el fin supremo de la Sociedad y del Estado. Todos tienen la obligación de respetarla y protegerla. </a:t>
            </a:r>
            <a:r>
              <a:rPr lang="es-ES" sz="2000" b="1" kern="1200" dirty="0">
                <a:latin typeface="Arial" panose="020B0604020202020204" pitchFamily="34" charset="0"/>
                <a:ea typeface="Roboto Slab" panose="020B0604020202020204" pitchFamily="2" charset="0"/>
                <a:cs typeface="Arial" panose="020B0604020202020204" pitchFamily="34" charset="0"/>
              </a:rPr>
              <a:t>La dignidad del ser humano es inviolable</a:t>
            </a:r>
            <a:r>
              <a:rPr lang="es-ES" sz="2000" kern="1200" dirty="0">
                <a:latin typeface="Arial" panose="020B0604020202020204" pitchFamily="34" charset="0"/>
                <a:ea typeface="Roboto Slab" panose="020B0604020202020204" pitchFamily="2" charset="0"/>
                <a:cs typeface="Arial" panose="020B0604020202020204" pitchFamily="34" charset="0"/>
              </a:rPr>
              <a:t>. </a:t>
            </a:r>
          </a:p>
          <a:p>
            <a:pPr marL="0" indent="0" algn="just" defTabSz="4572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None/>
              <a:defRPr/>
            </a:pPr>
            <a:r>
              <a:rPr lang="es-ES" sz="2000" b="1" kern="1200" dirty="0">
                <a:latin typeface="Arial" panose="020B0604020202020204" pitchFamily="34" charset="0"/>
                <a:ea typeface="Roboto Slab" panose="020B0604020202020204" pitchFamily="2" charset="0"/>
                <a:cs typeface="Arial" panose="020B0604020202020204" pitchFamily="34" charset="0"/>
              </a:rPr>
              <a:t>Para garantizar los derechos y libertades reconocidos en esta Constitución, créase la institución del Comisionado Nacional de los Derechos Humanos. </a:t>
            </a:r>
            <a:r>
              <a:rPr lang="es-ES" sz="2000" kern="1200" dirty="0">
                <a:latin typeface="Arial" panose="020B0604020202020204" pitchFamily="34" charset="0"/>
                <a:ea typeface="Roboto Slab" panose="020B0604020202020204" pitchFamily="2" charset="0"/>
                <a:cs typeface="Arial" panose="020B0604020202020204" pitchFamily="34" charset="0"/>
              </a:rPr>
              <a:t>La organización, prerrogativas y atribuciones del Comisionado Nacional de los Derechos Humanos será objeto de una Ley Especial.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6E103C-E9AA-46E4-A957-3F869C034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25" y="189018"/>
            <a:ext cx="4187675" cy="69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05115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rwick templat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1152</Words>
  <Application>Microsoft Office PowerPoint</Application>
  <PresentationFormat>Panorámica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Candara</vt:lpstr>
      <vt:lpstr>Corbel</vt:lpstr>
      <vt:lpstr>Google Sans</vt:lpstr>
      <vt:lpstr>Nixie One</vt:lpstr>
      <vt:lpstr>Red Hat Display</vt:lpstr>
      <vt:lpstr>Roboto Slab</vt:lpstr>
      <vt:lpstr>Wingdings</vt:lpstr>
      <vt:lpstr>Wingdings 2</vt:lpstr>
      <vt:lpstr>Contents Slide Master</vt:lpstr>
      <vt:lpstr>Warwick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Adrianna Isabel Cruz Cruz</dc:creator>
  <cp:lastModifiedBy>EDUCACION</cp:lastModifiedBy>
  <cp:revision>258</cp:revision>
  <cp:lastPrinted>2022-02-22T15:14:27Z</cp:lastPrinted>
  <dcterms:created xsi:type="dcterms:W3CDTF">2020-07-07T01:30:55Z</dcterms:created>
  <dcterms:modified xsi:type="dcterms:W3CDTF">2025-02-19T18:47:09Z</dcterms:modified>
</cp:coreProperties>
</file>